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10287000" cx="18288000"/>
  <p:notesSz cx="10287000" cy="18288000"/>
  <p:embeddedFontLst>
    <p:embeddedFont>
      <p:font typeface="NanumGothicExtraBold"/>
      <p:bold r:id="rId40"/>
    </p:embeddedFont>
    <p:embeddedFont>
      <p:font typeface="Nanum Gothic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3" roundtripDataSignature="AMtx7mhc4IxLmbZKN2YUcRU12LwiSGmC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ExtraBold-bold.fntdata"/><Relationship Id="rId20" Type="http://schemas.openxmlformats.org/officeDocument/2006/relationships/slide" Target="slides/slide15.xml"/><Relationship Id="rId42" Type="http://schemas.openxmlformats.org/officeDocument/2006/relationships/font" Target="fonts/NanumGothic-bold.fntdata"/><Relationship Id="rId41" Type="http://schemas.openxmlformats.org/officeDocument/2006/relationships/font" Target="fonts/NanumGothic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안녕하세요. 부동산 전세사기 요인 분석 및 시각화 프로젝트를 진행한 아웃라이어 6기 8팀입니다.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db82beafa_9_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주택유형별 전세보증상품 발급 건수가 가장 높은 아파트의 전세평균가격을 알아보면, 전국적으로 시간이 지날수록 아파트 전세평균가격이 높아지는 경향을 보입니다. 특히 서울의 경우, 전년도에 비해 가격이 높아지는 정도가 크게 나타납니다.</a:t>
            </a:r>
            <a:endParaRPr/>
          </a:p>
        </p:txBody>
      </p:sp>
      <p:sp>
        <p:nvSpPr>
          <p:cNvPr id="246" name="Google Shape;246;g2adb82beafa_9_4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db82beafa_9_6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전세보증사고와 전국, 서울 아파트 전세평균가격의 변동추이는 양의 상관관계를 보이고 있습니다.</a:t>
            </a:r>
            <a:endParaRPr/>
          </a:p>
        </p:txBody>
      </p:sp>
      <p:sp>
        <p:nvSpPr>
          <p:cNvPr id="262" name="Google Shape;262;g2adb82beafa_9_6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db82beafa_9_8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피어슨 상관계수를 활용하여 전세보증사고와 아파트 전세평균가격 간 상관관계를 확인한 결과, 전세보증사고의 건수와 금액은 아파트 전세평균가격과 r=0.9의 높은 상관관계를 보이고 있습니다. 이를 볼때 전세사기와 주택전세가격은 서로 영향을 미치고 있다고 추측할 수 있습니다.</a:t>
            </a:r>
            <a:endParaRPr/>
          </a:p>
        </p:txBody>
      </p:sp>
      <p:sp>
        <p:nvSpPr>
          <p:cNvPr id="277" name="Google Shape;277;g2adb82beafa_9_8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주택가격을 통해 예상해볼 수 있는 전세사기의 유형인 역전세와 깡통전세에 대해 설명하겠습니다.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역전세는 전세금이 계약 당시보다 크게 하락하여 집주인이 세입자에게 보증금을 돌려주지 못하는 상황을 의미하며 전세 가격 변동에 영향을 받습니다.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깡통전세는 담보 대출과 전세 보증금이 매매가를 웃도는 전세 형태를 비유하는 말로 주택 가격 대비 전세보증금이 과도하게 높은 것을 의미합니다.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정리하면, 전세가격이 매매가격에 비해 지나치게 높다면 깡통전세를 의심해야 하며, 내가 구매한 시점 이후에 전세가격이 하락하는 추세라면 역전세를 의심해야 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이를 통해 앞으로 보여드릴 시각화 그래프를 볼 때, 주의하며 보도록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db82beafa_7_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2003년부터 2021년까지 시간의 흐름에 따라 월별 주택가격지수 변화에 대해 시각화 하였습니다. 왼쪽은 전국과 서울의 주택매매가격지수 , 오른쪽은 주택전세가격지수 입니다. 그래프를 통해 알 수 있듯이 매매와 전세가 모두 과거에 비해 전체적으로 증가하였으나, 하락하는 특정 시기도 존재합니다.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이를 유의해야합니다.</a:t>
            </a:r>
            <a:endParaRPr/>
          </a:p>
        </p:txBody>
      </p:sp>
      <p:sp>
        <p:nvSpPr>
          <p:cNvPr id="312" name="Google Shape;312;g2adb82beafa_7_1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db82beafa_8_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다음은 전국 매매 주택가격지수와 전세 주택가격지수를 비교한 그래프 입니다. 보라색은전국 주택매매가격지수이며, 주황색은 전국 주택전세가격지수를 나타납니다. 일반적으로 매매가격이 전세가격보다 높습니다. 하지만 특정 시기 전세가가 더 높은 경우가 존재하기도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adb82beafa_8_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db82beafa_8_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다음 시각화그래프에서 더 명확한 확인이 가능합니다. 해당 그래프는 주택매매가격지수에서 주택전세가격지수를 뺀 값으로 둘의 차이를 나타냅니다. 2009년 1월 에 매매가격과 전세가격의 차이가 가장 크며, 앞서 말씀드린 것과 같이 전세가격이 매매가격보다 높은 경우가 발생합니다. 이러한 형태는 2013년도 1월을 기점으로 2019년도 1월까지 지속됩니다. 주택가격지수는 경제상황과 현 정부의 정책에 많은 영향을 받는다고 볼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adb82beafa_8_4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db82beafa_8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다음은 전국보다 좀 더 세분화 하여 서울시의 자치구별 주택가격지수에 대해 알아보겠습니다.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2003년부터 2022년도 까지 년도별로 자치구별 매매가격지수와 전세가격지수를 나타냈습니다.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자치구별로는 큰 차이를 보이지 않습니다.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주택의 가격이 하락하는 2009-2013, 2020년 이후를 주의해야 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adb82beafa_8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db82beafa_8_8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서울의 주택매매가격지수와 주택전세가격지수의 차이를 보겠습니다. 서울시의 지수는 전국과는 약간의 차이가 있지만 비슷한 시기인 2008-2009년도에 매매가격과 전세가격의 차이가 가장 크며 2014년도에 매매가격이 전세가격보다 낮은 상황이 발생합니다.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전세가는 계속해서 증가하는 형태이며, 매매가격은 특정 시점에 떨어지는 형태를 보이면서 매매가격이 전세가격 보다 낮은 상황이 생깁니다.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adb82beafa_8_8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db82beafa_8_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가장 최근 데이터인 2022년도 데이터를 활용하여 태블로를 활용하여 시각화 하였습니다. 색이 진할수록 전세가와 매매가의 차이가 큰 것을 나타내며, 색의 진하기가 낮은 지역일수록 매매가에 비해 전세가격이 높음을 의미합니다. 이는 주택 매매 가격 대비 전세보증금이 과도하게 높은 것을 의미하는 깡통전세를 조심해야 겠습니다. 하지만 이는 상대적인 값으로 전세가율이 70%넘는지 확인해봐야 합니다. 70%를 넘는다면 더욱 조심해야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adb82beafa_8_3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목차는</a:t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ae7906e1de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ae7906e1de_1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e08632e36_1_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첫번째로, </a:t>
            </a:r>
            <a:r>
              <a:rPr lang="en-US"/>
              <a:t>노무현 정권 시절을 보시면 초반에 그래프가 감소하는 것을 보실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이는 2003년 10월 29일 종합부동산세 도입 등 보유세 현실화를 통한 수요 억제, 공급 학대, 자금출처 조사를 포함한 행정규제 때문으로 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그러다가 강남 3구 등 </a:t>
            </a:r>
            <a:r>
              <a:rPr lang="en-US">
                <a:solidFill>
                  <a:schemeClr val="dk1"/>
                </a:solidFill>
              </a:rPr>
              <a:t>교통, 교육 여건 등이 상대적으로 우수한</a:t>
            </a:r>
            <a:r>
              <a:rPr lang="en-US"/>
              <a:t> 주거선호지역 아파트들이 뜨기 시작하면서 주택가격이 재차 상승세로 전환됩니다.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두번째로, </a:t>
            </a:r>
            <a:r>
              <a:rPr lang="en-US"/>
              <a:t>이명박 정권 시절을 보시면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초반에 2008년 9월 15일 리먼브라더스 파산 등으로 하락세를 보이다가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그 이후 양도세 감면 및 대출 규제 완화로 다시 상승세를 보이는 것을 알 수 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세번째로, </a:t>
            </a:r>
            <a:r>
              <a:rPr lang="en-US"/>
              <a:t>박근혜 정권 시절에 전세가가 매매가보다 커지는 것을 볼 수 있는데 이는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전세 보증금 한도를 70%까지 대출해주고 신규 주택 공급이 위축되면서 전월세가격이 큰 폭으로 오른 것 때문으로 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네번째로, </a:t>
            </a:r>
            <a:r>
              <a:rPr lang="en-US"/>
              <a:t>문재인 정권 시절에 가격이 급등합니다.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실제적으로 주택 공급 물량은 증가하긴 했지만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수요가 많은 지역과 유형에 맞춰 주택이 공급되지 않은 것 물량 공급확대 효과를 떨어뜨렸다고 보는 의견이 많습니다.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ae08632e36_1_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ae08632e36_1_5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서울 주택가격지수 변화 그래프입니다.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전국 주택 가격지수와 비슷한 양상을 보이지만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이명박 정권 때 전국 주택 가격지수는 상승세를 보이는 반면 서울 주택가격지수는 비교적 일정하게 유지됐다가 약간 하락세를 보이는데 이는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이명박 정부에서 전국 LTV는 60%로 유지했으나 수도권만 LTV를 60%에서 50%로 낮추는 등 수도권 중심 정책을 많이 수립했기 때문으로 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ae08632e36_1_5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LTV : 주택담보가치 대비 대출이 가능한 금액. 쉽게 말해 시세 대비 몇 프로까지 주택담보대출을 받을 수 있는지 확인하는 것</a:t>
            </a:r>
            <a:endParaRPr/>
          </a:p>
          <a:p>
            <a:pPr indent="-63500" lvl="0" marL="635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LTV</a:t>
            </a:r>
            <a:r>
              <a:rPr lang="en-US" sz="1000">
                <a:solidFill>
                  <a:schemeClr val="dk1"/>
                </a:solidFill>
              </a:rPr>
              <a:t>지수란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solidFill>
                  <a:schemeClr val="dk1"/>
                </a:solidFill>
              </a:rPr>
              <a:t>주택금융시장의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건전성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지표로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solidFill>
                  <a:schemeClr val="dk1"/>
                </a:solidFill>
              </a:rPr>
              <a:t>주택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매매가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대비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대출액을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나타냅니다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000">
                <a:solidFill>
                  <a:schemeClr val="dk1"/>
                </a:solidFill>
              </a:rPr>
              <a:t>예를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들어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solidFill>
                  <a:schemeClr val="dk1"/>
                </a:solidFill>
              </a:rPr>
              <a:t>매매가가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r>
              <a:rPr lang="en-US" sz="1000">
                <a:solidFill>
                  <a:schemeClr val="dk1"/>
                </a:solidFill>
              </a:rPr>
              <a:t>억인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주택을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전세대출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1000">
                <a:solidFill>
                  <a:schemeClr val="dk1"/>
                </a:solidFill>
              </a:rPr>
              <a:t>천만원을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받아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계약했다면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LTV </a:t>
            </a:r>
            <a:r>
              <a:rPr lang="en-US" sz="1000">
                <a:solidFill>
                  <a:schemeClr val="dk1"/>
                </a:solidFill>
              </a:rPr>
              <a:t>지수는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0.7</a:t>
            </a:r>
            <a:r>
              <a:rPr lang="en-US" sz="1000">
                <a:solidFill>
                  <a:schemeClr val="dk1"/>
                </a:solidFill>
              </a:rPr>
              <a:t>입니다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정부의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부동산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정책에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따라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대출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한도는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매년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변하고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solidFill>
                  <a:schemeClr val="dk1"/>
                </a:solidFill>
              </a:rPr>
              <a:t>이에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따른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LTV</a:t>
            </a:r>
            <a:r>
              <a:rPr lang="en-US" sz="1000">
                <a:solidFill>
                  <a:schemeClr val="dk1"/>
                </a:solidFill>
              </a:rPr>
              <a:t>지수도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계속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달라집니다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최근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갭투자와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깡통전세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사기가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크게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늘어났는데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solidFill>
                  <a:schemeClr val="dk1"/>
                </a:solidFill>
              </a:rPr>
              <a:t>과도한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전세자금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대출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solidFill>
                  <a:schemeClr val="dk1"/>
                </a:solidFill>
              </a:rPr>
              <a:t>즉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LTV</a:t>
            </a:r>
            <a:r>
              <a:rPr lang="en-US" sz="1000">
                <a:solidFill>
                  <a:schemeClr val="dk1"/>
                </a:solidFill>
              </a:rPr>
              <a:t>지수가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높은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계약일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수록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깡통전세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사기를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당할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위험이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커집니다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adb82beafa_0_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adb82beafa_0_2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adb82beafa_6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수도권 ltv 상한 지수와 매매가, 전세가, 세대 수 보증금액을 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ltv 이외의 데이터는 공공데이터포털 활용하였고 ltv는 뉴스, 역대 정권 별 부동산 정책 참고하였으며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매매가, 전세가, ltv 데이터는 수도권 기준, 날짜는 2002년 9월부터 2022년 12월까지입니다.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정부에서 ltv 상한을 통일한 경우도 있지만 그렇지 않은 경우에는 무주택자, 가격 기준이 낮은 기준으로 적용했습니다. (다주택자보다 무주택자가 많을 것이라고, 가격이 높은 기준을 특이 케이스라고 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(예를 들어, 20억 이상의 주택의 ltv와 20억 미만의 주택의 ltv를 다르게 설정한 경우가 있었음)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먼저, ltv 상한 지수와 매매가 상관분석입니다.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상관계수는 -0.323,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p-value는 2.420e-07 (0.000000242)이 나왔습니다.</a:t>
            </a:r>
            <a:endParaRPr/>
          </a:p>
        </p:txBody>
      </p:sp>
      <p:sp>
        <p:nvSpPr>
          <p:cNvPr id="522" name="Google Shape;522;g2adb82beafa_6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adb82beafa_6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다음으로</a:t>
            </a:r>
            <a:r>
              <a:rPr lang="en-US">
                <a:solidFill>
                  <a:schemeClr val="dk1"/>
                </a:solidFill>
              </a:rPr>
              <a:t>, ltv 상한 지수와 매매가 상관분석입니다.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상관계수는 -0.191,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p-value는 0.002이 나왔습니다.</a:t>
            </a:r>
            <a:endParaRPr/>
          </a:p>
        </p:txBody>
      </p:sp>
      <p:sp>
        <p:nvSpPr>
          <p:cNvPr id="535" name="Google Shape;535;g2adb82beafa_6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adb82beafa_6_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마지막</a:t>
            </a:r>
            <a:r>
              <a:rPr lang="en-US">
                <a:solidFill>
                  <a:schemeClr val="dk1"/>
                </a:solidFill>
              </a:rPr>
              <a:t>으로, ltv 상한 지수와 세대 수 당 보증금액 상관분석입니다.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컬럼은 순서대로 년월, 보증금액, 세대수, 보증금액/세대수, ltv이고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2012년 05월부터 2022년 12월까지 전국 기준 데이터를 사용하였습니다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원본데이터에는 년월, 보증금액, 세대수 데이터만 있었지만 상관분석을 위해 보증금액/세대수 열을 만들었습니다.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상관계수는 -0.214,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p-value는 0.015이 나왔습니다.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8" name="Google Shape;548;g2adb82beafa_6_2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adb82beafa_6_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상관분석으로 하기 전에는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ltv 상한과 매매가, 세대 수 당 보증금액이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양의 상관계수를 이룰 것이라고 생각했으나,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기준을 수도권만,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정부에서 ltv 상한을 통일하지 않은 경우,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무주택자, 가격 기준이 낮은 기준으로 설정하였고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ltv가 부동산 가격에 영향의 미치기까지 시간을 고려하지 못한 점 때문에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다양한 원인을 고려하지 않았기 때문에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결과에 오류가 있을 것이라고 봅니다.</a:t>
            </a:r>
            <a:endParaRPr/>
          </a:p>
        </p:txBody>
      </p:sp>
      <p:sp>
        <p:nvSpPr>
          <p:cNvPr id="561" name="Google Shape;561;g2adb82beafa_6_3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65a8a2b1c8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저희가 진행한 프로젝트를 토대로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전세를 구하고자 하는 사람들이 조금이라도 도움을 받을 수 있도록 “전세마스터” 라는 웹사이트를 제작하였습니다.</a:t>
            </a:r>
            <a:endParaRPr/>
          </a:p>
        </p:txBody>
      </p:sp>
      <p:sp>
        <p:nvSpPr>
          <p:cNvPr id="574" name="Google Shape;574;g265a8a2b1c8_1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전세사기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피해자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수는 요즘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급속도로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증가하고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있지만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solidFill>
                  <a:schemeClr val="dk1"/>
                </a:solidFill>
              </a:rPr>
              <a:t>이에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대한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뚜렷한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해결책이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나오지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않고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있습니다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000">
                <a:solidFill>
                  <a:schemeClr val="dk1"/>
                </a:solidFill>
              </a:rPr>
              <a:t>대표적으로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‘</a:t>
            </a:r>
            <a:r>
              <a:rPr b="1" lang="en-US" sz="1000">
                <a:solidFill>
                  <a:schemeClr val="dk1"/>
                </a:solidFill>
              </a:rPr>
              <a:t>대구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000">
                <a:solidFill>
                  <a:schemeClr val="dk1"/>
                </a:solidFill>
              </a:rPr>
              <a:t>깡통전세사기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000">
                <a:solidFill>
                  <a:schemeClr val="dk1"/>
                </a:solidFill>
              </a:rPr>
              <a:t>사건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-US" sz="1000">
                <a:solidFill>
                  <a:schemeClr val="dk1"/>
                </a:solidFill>
              </a:rPr>
              <a:t>에서는 임대인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장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모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씨가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세입자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50</a:t>
            </a:r>
            <a:r>
              <a:rPr lang="en-US" sz="1000">
                <a:solidFill>
                  <a:schemeClr val="dk1"/>
                </a:solidFill>
              </a:rPr>
              <a:t>여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명에게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약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68</a:t>
            </a:r>
            <a:r>
              <a:rPr lang="en-US" sz="1000">
                <a:solidFill>
                  <a:schemeClr val="dk1"/>
                </a:solidFill>
              </a:rPr>
              <a:t>억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원의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보증금을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돌려주지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않았고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‘</a:t>
            </a:r>
            <a:r>
              <a:rPr b="1" lang="en-US" sz="1000">
                <a:solidFill>
                  <a:schemeClr val="dk1"/>
                </a:solidFill>
              </a:rPr>
              <a:t>빌라왕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000">
                <a:solidFill>
                  <a:schemeClr val="dk1"/>
                </a:solidFill>
              </a:rPr>
              <a:t>사건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-US" sz="1000">
                <a:solidFill>
                  <a:schemeClr val="dk1"/>
                </a:solidFill>
              </a:rPr>
              <a:t>에서는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전세사기로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334</a:t>
            </a:r>
            <a:r>
              <a:rPr lang="en-US" sz="1000">
                <a:solidFill>
                  <a:schemeClr val="dk1"/>
                </a:solidFill>
              </a:rPr>
              <a:t>명이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r>
              <a:rPr lang="en-US" sz="1000">
                <a:solidFill>
                  <a:schemeClr val="dk1"/>
                </a:solidFill>
              </a:rPr>
              <a:t>조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4665</a:t>
            </a:r>
            <a:r>
              <a:rPr lang="en-US" sz="1000">
                <a:solidFill>
                  <a:schemeClr val="dk1"/>
                </a:solidFill>
              </a:rPr>
              <a:t>억원을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돌려받지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못했습니다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65a8a2b1c8_2_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웹페이지 영상입니다. 목록은 전세사기란? , 전세사기현황, 똑똑한세입자 되기, 유용zip 총 4개로 구성되어 있습니다. 전세사기에 대한 기본적인 정보를 전달해주며, 이를 더욱 잘 파악할 수 있도록 저희가 생성한 시각화 자료를 제공합니다. 또한 전세가율이 70%가 넘어가는지 확인 가능한 젠세가율 계산기가 있으며, 악성임대인 조회, 안심전세app다운 등 유용한 사이트나 앱을 모아 놓아 전세를 구하는 사람들에게 도움이 될만한 사이트입니다.</a:t>
            </a:r>
            <a:endParaRPr/>
          </a:p>
        </p:txBody>
      </p:sp>
      <p:sp>
        <p:nvSpPr>
          <p:cNvPr id="586" name="Google Shape;586;g265a8a2b1c8_2_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부동산 계약시 개인이 할 수 있는 사기 대처 방안은, 다음과 같습니다.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-전세보증보험 들기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-계약 시 자가진단 안심전세 앱 활용(부동산 시세 정보부터 집주인 정보까지 확인 가능하며, 집 계약과정에서 확인해야할 것을 이해하기 쉽게 분류해둠.)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8" name="Google Shape;598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65ac1ee296_0_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시각화 된 거 참조해서 전세가가 매매가 보다 높아지는 역전세 현상 막음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(정부 정책 측면)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-체납 세금액이나 선순위 보증금에 대한 서류 요청 시 반드시 주는 법 개정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-사기 당했을 경우 계약을 무효로 만드는 특약 추가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-최우선 변제금액 높이기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최우선 변제금액= 담보 설정 순위(담보대출 받은 집이 경매로 넘어갔을 때 돈을 돌려받을 수 있는 순서)에 상관없이 보증금 중 일정 금액을 가장 먼저 가져갈 수 있도록 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-전세 사기 처벌 대책 강화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-ltv 70% 미만으로 잡아 주택담보대출 연체율 줄이기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9" name="Google Shape;619;g265ac1ee296_0_3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이처럼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전세사기는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피해건수와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액수가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나날이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심해지고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있는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상황입니다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000">
                <a:solidFill>
                  <a:schemeClr val="dk1"/>
                </a:solidFill>
              </a:rPr>
              <a:t>따라서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저희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팀은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전세사기의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요인을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부동산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정책과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데이터를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통해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분석해본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뒤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solidFill>
                  <a:schemeClr val="dk1"/>
                </a:solidFill>
              </a:rPr>
              <a:t>전세사기의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대안을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생각해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보고자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이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주제를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선정하게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되었습니다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전세사기란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부동산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거래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과정에서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발생할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수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있는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부정행위를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뜻합니다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다양한 유형이 존재하지만, </a:t>
            </a:r>
            <a:r>
              <a:rPr lang="en-US" sz="1000">
                <a:solidFill>
                  <a:schemeClr val="dk1"/>
                </a:solidFill>
              </a:rPr>
              <a:t>최근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많이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발생하는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전세사기는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일반적으로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세입자가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보증금을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돌려받지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못하게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된 경우를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말합니다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db82beafa_4_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전세사기에는 크게 4가지 유형이 있습니다. 대리인이 이중계약을 하는 경우, 전세 보증금이 주택의 실제가치를 초과한 상태인 깡통전세를 계약하는 경우, 집 하나를 여러 세입자와 계약하는 경우, 신탁회사의 소유인 주택을 신탁회사 동의없이 계약한 신탁 사기의 경우입니다. 특히 깡통전세로 인한 무자본 갭투기의 피해 사례가 총 2500여 건으로, 전체의 41%에 달하는 것으로 나타났습니다.</a:t>
            </a:r>
            <a:endParaRPr/>
          </a:p>
        </p:txBody>
      </p:sp>
      <p:sp>
        <p:nvSpPr>
          <p:cNvPr id="177" name="Google Shape;177;g2adb82beafa_4_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전세보증금을 돌려받지 못한 건수는 2022년에 5000건을 넘어섰고, 피해 금액은 1200억원으로 나타났습니다. 전년도와 비교했을 때 피해 건수와 금액은 두배가 늘어난 것으로 보입니다, 2018년부터 피해 규모가 점점 커지고 있고 앞으로 그 규모는 더 커질 것으로 예상됩니다.</a:t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db82beafa_9_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전세세입자가 가입할 수 있는 전세보증상품 발급 현황 그래프입니다. 전세보증금반환보증은 주택도시보증공사가 전세사기를 당한 세입자에게 전세보증금의 반환을 책임지는 보증입니다. 전세금안심대출보증은 전세보증금반환보증과 전세자금대출의 원리금상환을 함께 책임지는 보증입니다. 이 두 상품의 가입 건수를 보면 전세사기 건수가 급증한 2018년부터 늘어난 것을 볼 수 있지만, 2021년부터는 하락하는 경향을 보입니다. 전세보증사고 건수는 늘어가는 추세인데, 반대로 전세보증상품가입 건수는 줄어드는 추세를 알 수 있습니다. 전세사기</a:t>
            </a:r>
            <a:r>
              <a:rPr lang="en-US"/>
              <a:t>를 예방하기 위해서는</a:t>
            </a:r>
            <a:r>
              <a:rPr lang="en-US"/>
              <a:t> 전세보증상품의 가입을 늘리는 방향을 제고해봐야 합니다.</a:t>
            </a:r>
            <a:endParaRPr/>
          </a:p>
        </p:txBody>
      </p:sp>
      <p:sp>
        <p:nvSpPr>
          <p:cNvPr id="214" name="Google Shape;214;g2adb82beafa_9_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db82beafa_9_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주택유형별로 전세보증상품 발급 건수를 보면 아파트가 가장 높은 수치를 보입니다. 지역별로 상위 3개 주택유형 전세보증상품 발급 건수를 보면 전국적으로 아파트가 가장 높게 나오는 것을 볼 수 있습니다. 그런데 수도권과 비수도권 간 건수에는 상당한 차이가 관찰됩니다. 전국에서 수도권을 제외한 건수를 보면 아파트의 비중이 높은 것을 볼 수 있고, 수도권 특히 서울의 경우에는 아파트보다 다세대주택과 오피스텔이 높은 수치를 나타냈습니다. </a:t>
            </a:r>
            <a:endParaRPr/>
          </a:p>
        </p:txBody>
      </p:sp>
      <p:sp>
        <p:nvSpPr>
          <p:cNvPr id="230" name="Google Shape;230;g2adb82beafa_9_3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3.png"/><Relationship Id="rId4" Type="http://schemas.openxmlformats.org/officeDocument/2006/relationships/image" Target="../media/image8.png"/><Relationship Id="rId5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66.png"/><Relationship Id="rId8" Type="http://schemas.openxmlformats.org/officeDocument/2006/relationships/image" Target="../media/image5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6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11" Type="http://schemas.openxmlformats.org/officeDocument/2006/relationships/image" Target="../media/image4.png"/><Relationship Id="rId10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31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5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10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4.png"/><Relationship Id="rId8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52.png"/><Relationship Id="rId8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hyperlink" Target="https://jiyunni.github.io/home/outlier/smart.html" TargetMode="External"/><Relationship Id="rId8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hyperlink" Target="http://drive.google.com/file/d/1Qni8SceJxZUgL-RwuXxQE2zSMpjQAZcJ/view" TargetMode="External"/><Relationship Id="rId8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10" Type="http://schemas.openxmlformats.org/officeDocument/2006/relationships/image" Target="../media/image20.png"/><Relationship Id="rId9" Type="http://schemas.openxmlformats.org/officeDocument/2006/relationships/image" Target="../media/image57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53.png"/><Relationship Id="rId8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13.png"/><Relationship Id="rId7" Type="http://schemas.openxmlformats.org/officeDocument/2006/relationships/hyperlink" Target="https://www.khug.or.kr/jeonse/web/s01/s010101.jsp" TargetMode="External"/><Relationship Id="rId8" Type="http://schemas.openxmlformats.org/officeDocument/2006/relationships/hyperlink" Target="https://www.police.go.kr/user/bbs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png"/><Relationship Id="rId4" Type="http://schemas.openxmlformats.org/officeDocument/2006/relationships/image" Target="../media/image8.png"/><Relationship Id="rId5" Type="http://schemas.openxmlformats.org/officeDocument/2006/relationships/image" Target="../media/image32.png"/><Relationship Id="rId6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10" Type="http://schemas.openxmlformats.org/officeDocument/2006/relationships/image" Target="../media/image67.png"/><Relationship Id="rId9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72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61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58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7A9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10825081" y="1507915"/>
            <a:ext cx="41498256" cy="18770227"/>
            <a:chOff x="-10825081" y="1507915"/>
            <a:chExt cx="41498256" cy="18770227"/>
          </a:xfrm>
        </p:grpSpPr>
        <p:grpSp>
          <p:nvGrpSpPr>
            <p:cNvPr id="85" name="Google Shape;85;p1"/>
            <p:cNvGrpSpPr/>
            <p:nvPr/>
          </p:nvGrpSpPr>
          <p:grpSpPr>
            <a:xfrm>
              <a:off x="-10825081" y="1507915"/>
              <a:ext cx="41498256" cy="18770227"/>
              <a:chOff x="-10825081" y="1507915"/>
              <a:chExt cx="41498256" cy="18770227"/>
            </a:xfrm>
          </p:grpSpPr>
          <p:pic>
            <p:nvPicPr>
              <p:cNvPr id="86" name="Google Shape;86;p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-10825081" y="1507915"/>
                <a:ext cx="41498256" cy="187702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533333" y="6318746"/>
                <a:ext cx="20749128" cy="93851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" name="Google Shape;8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41859" y="9230149"/>
              <a:ext cx="972009" cy="4922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"/>
          <p:cNvSpPr txBox="1"/>
          <p:nvPr/>
        </p:nvSpPr>
        <p:spPr>
          <a:xfrm>
            <a:off x="1083566" y="3871173"/>
            <a:ext cx="8751659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OUTLIER 6기 최종발표회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018197" y="4599983"/>
            <a:ext cx="1931014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부동산 전세사기 </a:t>
            </a:r>
            <a:r>
              <a:rPr b="1" lang="en-US" sz="6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요인 분석 및 시각화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2392667" y="700847"/>
            <a:ext cx="5028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8팀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20190158 오세현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20210463 반소정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20210858 이지윤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20220858 하서정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2adb82beafa_9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adb82beafa_9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adb82beafa_9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adb82beafa_9_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adb82beafa_9_48"/>
          <p:cNvSpPr txBox="1"/>
          <p:nvPr/>
        </p:nvSpPr>
        <p:spPr>
          <a:xfrm>
            <a:off x="948516" y="463443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g2adb82beafa_9_48"/>
          <p:cNvSpPr txBox="1"/>
          <p:nvPr/>
        </p:nvSpPr>
        <p:spPr>
          <a:xfrm>
            <a:off x="1284010" y="1534857"/>
            <a:ext cx="1100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현황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54" name="Google Shape;254;g2adb82beafa_9_48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01 / 전세사기 설명 및 현황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5" name="Google Shape;255;g2adb82beafa_9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8443" y="2344207"/>
            <a:ext cx="8311897" cy="559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adb82beafa_9_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868" y="2549157"/>
            <a:ext cx="8553628" cy="506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adb82beafa_9_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73649" y="7762875"/>
            <a:ext cx="6467925" cy="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adb82beafa_9_48"/>
          <p:cNvSpPr txBox="1"/>
          <p:nvPr/>
        </p:nvSpPr>
        <p:spPr>
          <a:xfrm>
            <a:off x="6674712" y="7847850"/>
            <a:ext cx="5065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아파트 전세평균가격 현황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59" name="Google Shape;259;g2adb82beafa_9_48"/>
          <p:cNvSpPr txBox="1"/>
          <p:nvPr/>
        </p:nvSpPr>
        <p:spPr>
          <a:xfrm>
            <a:off x="2018260" y="8683450"/>
            <a:ext cx="1425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주택유형별 전세보증상품 발급 건수는 </a:t>
            </a:r>
            <a:r>
              <a:rPr lang="en-US" sz="23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아파트가 가장 높게 나타남</a:t>
            </a:r>
            <a:endParaRPr sz="23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지역별 아파트 </a:t>
            </a:r>
            <a:r>
              <a:rPr lang="en-US" sz="23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전세평균가격</a:t>
            </a: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은 시간이 지날수록 </a:t>
            </a:r>
            <a:r>
              <a:rPr lang="en-US" sz="23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높아지는 경향성</a:t>
            </a: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보임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2adb82beafa_9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adb82beafa_9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adb82beafa_9_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adb82beafa_9_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adb82beafa_9_66"/>
          <p:cNvSpPr txBox="1"/>
          <p:nvPr/>
        </p:nvSpPr>
        <p:spPr>
          <a:xfrm>
            <a:off x="948516" y="463443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" name="Google Shape;269;g2adb82beafa_9_66"/>
          <p:cNvSpPr txBox="1"/>
          <p:nvPr/>
        </p:nvSpPr>
        <p:spPr>
          <a:xfrm>
            <a:off x="1284010" y="1534857"/>
            <a:ext cx="1100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현황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70" name="Google Shape;270;g2adb82beafa_9_66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01 / 전세사기 설명 및 현황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g2adb82beafa_9_66"/>
          <p:cNvSpPr txBox="1"/>
          <p:nvPr/>
        </p:nvSpPr>
        <p:spPr>
          <a:xfrm>
            <a:off x="2018260" y="8912050"/>
            <a:ext cx="1425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전세보증사고와 아파트 전세평균가격은 양의 상관관계를 보임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2" name="Google Shape;272;g2adb82beafa_9_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42685" y="8023063"/>
            <a:ext cx="8827025" cy="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adb82beafa_9_66"/>
          <p:cNvSpPr txBox="1"/>
          <p:nvPr/>
        </p:nvSpPr>
        <p:spPr>
          <a:xfrm>
            <a:off x="5551491" y="8108038"/>
            <a:ext cx="763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전세보증사고와 아파트 전세평균가격의 상관관계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74" name="Google Shape;274;g2adb82beafa_9_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1931" y="2458507"/>
            <a:ext cx="8848537" cy="536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2adb82beafa_9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adb82beafa_9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adb82beafa_9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adb82beafa_9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adb82beafa_9_85"/>
          <p:cNvSpPr txBox="1"/>
          <p:nvPr/>
        </p:nvSpPr>
        <p:spPr>
          <a:xfrm>
            <a:off x="948516" y="463443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" name="Google Shape;284;g2adb82beafa_9_85"/>
          <p:cNvSpPr txBox="1"/>
          <p:nvPr/>
        </p:nvSpPr>
        <p:spPr>
          <a:xfrm>
            <a:off x="1284010" y="1534857"/>
            <a:ext cx="1100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현황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85" name="Google Shape;285;g2adb82beafa_9_85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01 / 전세사기 설명 및 현황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6" name="Google Shape;286;g2adb82beafa_9_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4088" y="8448733"/>
            <a:ext cx="8827025" cy="11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adb82beafa_9_85"/>
          <p:cNvSpPr txBox="1"/>
          <p:nvPr/>
        </p:nvSpPr>
        <p:spPr>
          <a:xfrm>
            <a:off x="5502903" y="8533688"/>
            <a:ext cx="763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전세보증사고와 아파트 전세평균가격은</a:t>
            </a:r>
            <a:endParaRPr b="1" sz="2800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r=0.9로 높은 상관관계를 보임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88" name="Google Shape;288;g2adb82beafa_9_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3187" y="2397488"/>
            <a:ext cx="7021625" cy="600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1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7"/>
          <p:cNvSpPr txBox="1"/>
          <p:nvPr/>
        </p:nvSpPr>
        <p:spPr>
          <a:xfrm>
            <a:off x="948516" y="483391"/>
            <a:ext cx="109200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7"/>
          <p:cNvSpPr txBox="1"/>
          <p:nvPr/>
        </p:nvSpPr>
        <p:spPr>
          <a:xfrm>
            <a:off x="1284010" y="1534857"/>
            <a:ext cx="1100580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역전세 &amp; 깡통전세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99" name="Google Shape;299;p7"/>
          <p:cNvSpPr txBox="1"/>
          <p:nvPr/>
        </p:nvSpPr>
        <p:spPr>
          <a:xfrm>
            <a:off x="7476190" y="422284"/>
            <a:ext cx="99714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0" name="Google Shape;30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7112" y="3109063"/>
            <a:ext cx="7000802" cy="42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60087" y="3129411"/>
            <a:ext cx="7000802" cy="416593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7"/>
          <p:cNvSpPr txBox="1"/>
          <p:nvPr/>
        </p:nvSpPr>
        <p:spPr>
          <a:xfrm>
            <a:off x="948525" y="9796250"/>
            <a:ext cx="549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 출처 = 생생옥션 네이버블로그</a:t>
            </a:r>
            <a:endParaRPr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12029137" y="7646525"/>
            <a:ext cx="18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깡통</a:t>
            </a: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 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04" name="Google Shape;304;p7"/>
          <p:cNvSpPr txBox="1"/>
          <p:nvPr/>
        </p:nvSpPr>
        <p:spPr>
          <a:xfrm>
            <a:off x="2159338" y="8564125"/>
            <a:ext cx="633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전세금이 계약 당시보다 크게 하락하여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세입자에게 보증금을 돌려주지 못하는 상황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 txBox="1"/>
          <p:nvPr/>
        </p:nvSpPr>
        <p:spPr>
          <a:xfrm>
            <a:off x="9792325" y="8564125"/>
            <a:ext cx="633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담보대출과 전세 보증금이 매매가를 웃도는 전세 형태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주택 가격 대비 전세 보증금이 과도하게 높은 상황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13615" y="7593350"/>
            <a:ext cx="4627800" cy="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7"/>
          <p:cNvSpPr txBox="1"/>
          <p:nvPr/>
        </p:nvSpPr>
        <p:spPr>
          <a:xfrm>
            <a:off x="4396162" y="7678300"/>
            <a:ext cx="18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역전</a:t>
            </a: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세 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08" name="Google Shape;308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46565" y="7583188"/>
            <a:ext cx="4627800" cy="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7"/>
          <p:cNvSpPr txBox="1"/>
          <p:nvPr/>
        </p:nvSpPr>
        <p:spPr>
          <a:xfrm>
            <a:off x="12029150" y="7668138"/>
            <a:ext cx="18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깡통</a:t>
            </a: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 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2adb82beafa_7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adb82beafa_7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adb82beafa_7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adb82beafa_7_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adb82beafa_7_11"/>
          <p:cNvSpPr txBox="1"/>
          <p:nvPr/>
        </p:nvSpPr>
        <p:spPr>
          <a:xfrm>
            <a:off x="948516" y="483391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g2adb82beafa_7_11"/>
          <p:cNvSpPr txBox="1"/>
          <p:nvPr/>
        </p:nvSpPr>
        <p:spPr>
          <a:xfrm>
            <a:off x="1283998" y="1534850"/>
            <a:ext cx="1314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전국&amp;서울 주택가격지수 변화(2003-2021)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20" name="Google Shape;320;g2adb82beafa_7_11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" name="Google Shape;321;g2adb82beafa_7_11"/>
          <p:cNvSpPr txBox="1"/>
          <p:nvPr/>
        </p:nvSpPr>
        <p:spPr>
          <a:xfrm>
            <a:off x="7526599" y="8352513"/>
            <a:ext cx="1784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전국 </a:t>
            </a:r>
            <a:r>
              <a:rPr lang="en-US" sz="25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매매</a:t>
            </a:r>
            <a:endParaRPr sz="2500">
              <a:solidFill>
                <a:srgbClr val="355D7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서울 매매</a:t>
            </a:r>
            <a:endParaRPr sz="2500">
              <a:solidFill>
                <a:srgbClr val="355D7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322" name="Google Shape;322;g2adb82beafa_7_11"/>
          <p:cNvCxnSpPr/>
          <p:nvPr/>
        </p:nvCxnSpPr>
        <p:spPr>
          <a:xfrm>
            <a:off x="6574100" y="8571563"/>
            <a:ext cx="9525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g2adb82beafa_7_11"/>
          <p:cNvCxnSpPr/>
          <p:nvPr/>
        </p:nvCxnSpPr>
        <p:spPr>
          <a:xfrm>
            <a:off x="6574100" y="9041463"/>
            <a:ext cx="952500" cy="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g2adb82beafa_7_11"/>
          <p:cNvSpPr txBox="1"/>
          <p:nvPr/>
        </p:nvSpPr>
        <p:spPr>
          <a:xfrm>
            <a:off x="16247299" y="8352513"/>
            <a:ext cx="1784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전국 전세</a:t>
            </a:r>
            <a:endParaRPr sz="2500">
              <a:solidFill>
                <a:srgbClr val="355D7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서울 전세</a:t>
            </a:r>
            <a:endParaRPr sz="2500">
              <a:solidFill>
                <a:srgbClr val="355D7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325" name="Google Shape;325;g2adb82beafa_7_11"/>
          <p:cNvCxnSpPr/>
          <p:nvPr/>
        </p:nvCxnSpPr>
        <p:spPr>
          <a:xfrm>
            <a:off x="15294800" y="8571563"/>
            <a:ext cx="9525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g2adb82beafa_7_11"/>
          <p:cNvCxnSpPr/>
          <p:nvPr/>
        </p:nvCxnSpPr>
        <p:spPr>
          <a:xfrm>
            <a:off x="15294800" y="9041463"/>
            <a:ext cx="9525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7" name="Google Shape;327;g2adb82beafa_7_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1411" y="8436888"/>
            <a:ext cx="2974175" cy="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adb82beafa_7_11"/>
          <p:cNvSpPr txBox="1"/>
          <p:nvPr/>
        </p:nvSpPr>
        <p:spPr>
          <a:xfrm>
            <a:off x="3757150" y="8521863"/>
            <a:ext cx="18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매매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29" name="Google Shape;329;g2adb82beafa_7_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64411" y="8436888"/>
            <a:ext cx="2974175" cy="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adb82beafa_7_11"/>
          <p:cNvSpPr txBox="1"/>
          <p:nvPr/>
        </p:nvSpPr>
        <p:spPr>
          <a:xfrm>
            <a:off x="12520150" y="8521863"/>
            <a:ext cx="18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</a:t>
            </a: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 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31" name="Google Shape;331;g2adb82beafa_7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193" y="2978588"/>
            <a:ext cx="8610601" cy="516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adb82beafa_7_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46194" y="2978588"/>
            <a:ext cx="8708209" cy="52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2adb82beafa_8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adb82beafa_8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adb82beafa_8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adb82beafa_8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adb82beafa_8_17"/>
          <p:cNvSpPr txBox="1"/>
          <p:nvPr/>
        </p:nvSpPr>
        <p:spPr>
          <a:xfrm>
            <a:off x="948516" y="483391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2" name="Google Shape;342;g2adb82beafa_8_17"/>
          <p:cNvSpPr txBox="1"/>
          <p:nvPr/>
        </p:nvSpPr>
        <p:spPr>
          <a:xfrm>
            <a:off x="1283998" y="1534850"/>
            <a:ext cx="1314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전국 주택가격지수 변화(2003-2021)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43" name="Google Shape;343;g2adb82beafa_8_17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4" name="Google Shape;344;g2adb82beafa_8_17"/>
          <p:cNvSpPr txBox="1"/>
          <p:nvPr/>
        </p:nvSpPr>
        <p:spPr>
          <a:xfrm>
            <a:off x="14427604" y="3109125"/>
            <a:ext cx="144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매매</a:t>
            </a:r>
            <a:endParaRPr sz="3000">
              <a:solidFill>
                <a:srgbClr val="355D7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</a:t>
            </a:r>
            <a:endParaRPr sz="3000">
              <a:solidFill>
                <a:srgbClr val="355D7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345" name="Google Shape;345;g2adb82beafa_8_17"/>
          <p:cNvCxnSpPr/>
          <p:nvPr/>
        </p:nvCxnSpPr>
        <p:spPr>
          <a:xfrm>
            <a:off x="13475100" y="3328175"/>
            <a:ext cx="9525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g2adb82beafa_8_17"/>
          <p:cNvCxnSpPr/>
          <p:nvPr/>
        </p:nvCxnSpPr>
        <p:spPr>
          <a:xfrm>
            <a:off x="13475100" y="3798075"/>
            <a:ext cx="9525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7" name="Google Shape;347;g2adb82beafa_8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3993" y="2549150"/>
            <a:ext cx="11832223" cy="709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2adb82beafa_8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adb82beafa_8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adb82beafa_8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adb82beafa_8_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adb82beafa_8_48"/>
          <p:cNvSpPr txBox="1"/>
          <p:nvPr/>
        </p:nvSpPr>
        <p:spPr>
          <a:xfrm>
            <a:off x="948516" y="483391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7" name="Google Shape;357;g2adb82beafa_8_48"/>
          <p:cNvSpPr txBox="1"/>
          <p:nvPr/>
        </p:nvSpPr>
        <p:spPr>
          <a:xfrm>
            <a:off x="1284000" y="1534850"/>
            <a:ext cx="14630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주택매매가격지수(전국) – 주택전세가격지수(전국) 변화(2003~2021)</a:t>
            </a:r>
            <a:endParaRPr b="1" sz="35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58" name="Google Shape;358;g2adb82beafa_8_48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g2adb82beafa_8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1350" y="2817000"/>
            <a:ext cx="13945301" cy="65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adb82beafa_8_48"/>
          <p:cNvSpPr txBox="1"/>
          <p:nvPr/>
        </p:nvSpPr>
        <p:spPr>
          <a:xfrm>
            <a:off x="9847900" y="6619075"/>
            <a:ext cx="1428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2013.10.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g2adb82beafa_8_48"/>
          <p:cNvCxnSpPr>
            <a:stCxn id="360" idx="2"/>
          </p:cNvCxnSpPr>
          <p:nvPr/>
        </p:nvCxnSpPr>
        <p:spPr>
          <a:xfrm flipH="1">
            <a:off x="10348300" y="7103275"/>
            <a:ext cx="213900" cy="54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g2adb82beafa_8_48"/>
          <p:cNvSpPr txBox="1"/>
          <p:nvPr/>
        </p:nvSpPr>
        <p:spPr>
          <a:xfrm>
            <a:off x="12890075" y="6771475"/>
            <a:ext cx="1428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2019.01.01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3" name="Google Shape;363;g2adb82beafa_8_48"/>
          <p:cNvCxnSpPr>
            <a:stCxn id="362" idx="2"/>
          </p:cNvCxnSpPr>
          <p:nvPr/>
        </p:nvCxnSpPr>
        <p:spPr>
          <a:xfrm>
            <a:off x="13604375" y="7255675"/>
            <a:ext cx="327900" cy="3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g2adb82beafa_8_48"/>
          <p:cNvSpPr txBox="1"/>
          <p:nvPr/>
        </p:nvSpPr>
        <p:spPr>
          <a:xfrm>
            <a:off x="6338375" y="2581875"/>
            <a:ext cx="21282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2009.01.01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2adb82beafa_8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adb82beafa_8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adb82beafa_8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adb82beafa_8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adb82beafa_8_0"/>
          <p:cNvSpPr txBox="1"/>
          <p:nvPr/>
        </p:nvSpPr>
        <p:spPr>
          <a:xfrm>
            <a:off x="948516" y="483391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" name="Google Shape;374;g2adb82beafa_8_0"/>
          <p:cNvSpPr txBox="1"/>
          <p:nvPr/>
        </p:nvSpPr>
        <p:spPr>
          <a:xfrm>
            <a:off x="1283998" y="1534850"/>
            <a:ext cx="1314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서울 자치구별 주택가격지수 변화(2003-2022)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375" name="Google Shape;375;g2adb82beafa_8_0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6" name="Google Shape;376;g2adb82beafa_8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043" y="2939600"/>
            <a:ext cx="8504493" cy="53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adb82beafa_8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21936" y="2939600"/>
            <a:ext cx="8504493" cy="530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adb82beafa_8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01411" y="8436888"/>
            <a:ext cx="2974175" cy="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adb82beafa_8_0"/>
          <p:cNvSpPr txBox="1"/>
          <p:nvPr/>
        </p:nvSpPr>
        <p:spPr>
          <a:xfrm>
            <a:off x="3757150" y="8521863"/>
            <a:ext cx="18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매매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80" name="Google Shape;380;g2adb82beafa_8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64411" y="8436888"/>
            <a:ext cx="2974175" cy="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adb82beafa_8_0"/>
          <p:cNvSpPr txBox="1"/>
          <p:nvPr/>
        </p:nvSpPr>
        <p:spPr>
          <a:xfrm>
            <a:off x="12520150" y="8521863"/>
            <a:ext cx="18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 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2adb82beafa_8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adb82beafa_8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adb82beafa_8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adb82beafa_8_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adb82beafa_8_81"/>
          <p:cNvSpPr txBox="1"/>
          <p:nvPr/>
        </p:nvSpPr>
        <p:spPr>
          <a:xfrm>
            <a:off x="948516" y="483391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g2adb82beafa_8_81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2" name="Google Shape;392;g2adb82beafa_8_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3675" y="2845475"/>
            <a:ext cx="7874475" cy="59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adb82beafa_8_81"/>
          <p:cNvSpPr txBox="1"/>
          <p:nvPr/>
        </p:nvSpPr>
        <p:spPr>
          <a:xfrm>
            <a:off x="1284000" y="1534850"/>
            <a:ext cx="14630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주택매매가격지수(서울) – 주택전세가격지수(서울) 변화(2003~2022)</a:t>
            </a:r>
            <a:endParaRPr b="1" sz="35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394" name="Google Shape;394;g2adb82beafa_8_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20550" y="2878126"/>
            <a:ext cx="8915051" cy="59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2adb82beafa_8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adb82beafa_8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adb82beafa_8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adb82beafa_8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adb82beafa_8_33"/>
          <p:cNvSpPr txBox="1"/>
          <p:nvPr/>
        </p:nvSpPr>
        <p:spPr>
          <a:xfrm>
            <a:off x="948516" y="483391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" name="Google Shape;404;g2adb82beafa_8_33"/>
          <p:cNvSpPr txBox="1"/>
          <p:nvPr/>
        </p:nvSpPr>
        <p:spPr>
          <a:xfrm>
            <a:off x="1283998" y="1534850"/>
            <a:ext cx="1314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서울 자치구별 주택가격지수 변화(2003-2022)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05" name="Google Shape;405;g2adb82beafa_8_33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6" name="Google Shape;406;g2adb82beafa_8_33"/>
          <p:cNvPicPr preferRelativeResize="0"/>
          <p:nvPr/>
        </p:nvPicPr>
        <p:blipFill rotWithShape="1">
          <a:blip r:embed="rId7">
            <a:alphaModFix/>
          </a:blip>
          <a:srcRect b="6367" l="0" r="0" t="0"/>
          <a:stretch/>
        </p:blipFill>
        <p:spPr>
          <a:xfrm>
            <a:off x="3608000" y="2729150"/>
            <a:ext cx="11072000" cy="63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515" y="9796262"/>
            <a:ext cx="16499104" cy="855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948515" y="423875"/>
            <a:ext cx="109200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516" y="915811"/>
            <a:ext cx="16518151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32946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4009" y="2789529"/>
            <a:ext cx="12250382" cy="95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8425" y="2789529"/>
            <a:ext cx="1326025" cy="95743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3002161" y="2912688"/>
            <a:ext cx="8428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주제 선정 이유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437830" y="2913338"/>
            <a:ext cx="10072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0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84139" y="4382900"/>
            <a:ext cx="12250253" cy="979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78424" y="4382900"/>
            <a:ext cx="1356761" cy="97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3042110" y="4508918"/>
            <a:ext cx="8623939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설명 및 현황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441525" y="4509581"/>
            <a:ext cx="1030560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1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96311" y="7230976"/>
            <a:ext cx="146409" cy="14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96311" y="7789329"/>
            <a:ext cx="146409" cy="14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4009" y="5998463"/>
            <a:ext cx="12250382" cy="95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8425" y="5998463"/>
            <a:ext cx="1326025" cy="95743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3002162" y="6121626"/>
            <a:ext cx="842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요인 분석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437827" y="6122273"/>
            <a:ext cx="10072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84009" y="8226686"/>
            <a:ext cx="12250382" cy="95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8424" y="8226686"/>
            <a:ext cx="1326025" cy="95743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3002162" y="8349844"/>
            <a:ext cx="8428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대처 방안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1437826" y="8350492"/>
            <a:ext cx="10072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3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2996576" y="7051131"/>
            <a:ext cx="842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547A9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역전세 / 깡통전세 &amp; 부동산 정책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547A97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대출 (LTV)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284009" y="1534855"/>
            <a:ext cx="1100580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목차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g2ae7906e1d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ae7906e1de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ae7906e1de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ae7906e1de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ae7906e1de_1_0"/>
          <p:cNvSpPr txBox="1"/>
          <p:nvPr/>
        </p:nvSpPr>
        <p:spPr>
          <a:xfrm>
            <a:off x="948516" y="483391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6" name="Google Shape;416;g2ae7906e1de_1_0"/>
          <p:cNvSpPr txBox="1"/>
          <p:nvPr/>
        </p:nvSpPr>
        <p:spPr>
          <a:xfrm>
            <a:off x="1283998" y="1534850"/>
            <a:ext cx="1314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서울 자치구별 주택가격지수 변화(2003-2022)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17" name="Google Shape;417;g2ae7906e1de_1_0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8" name="Google Shape;418;g2ae7906e1de_1_0"/>
          <p:cNvPicPr preferRelativeResize="0"/>
          <p:nvPr/>
        </p:nvPicPr>
        <p:blipFill rotWithShape="1">
          <a:blip r:embed="rId7">
            <a:alphaModFix/>
          </a:blip>
          <a:srcRect b="2651" l="0" r="0" t="2651"/>
          <a:stretch/>
        </p:blipFill>
        <p:spPr>
          <a:xfrm>
            <a:off x="3608000" y="2729150"/>
            <a:ext cx="11072000" cy="63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2ae08632e36_1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ae08632e36_1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ae08632e36_1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2ae08632e36_1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6254" y="2664687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ae08632e36_1_3"/>
          <p:cNvSpPr txBox="1"/>
          <p:nvPr/>
        </p:nvSpPr>
        <p:spPr>
          <a:xfrm>
            <a:off x="948516" y="483391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8" name="Google Shape;428;g2ae08632e36_1_3"/>
          <p:cNvSpPr txBox="1"/>
          <p:nvPr/>
        </p:nvSpPr>
        <p:spPr>
          <a:xfrm>
            <a:off x="1284001" y="1001450"/>
            <a:ext cx="16755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전국 주택가격지수 변화와 부동산 정책(2003-2021)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29" name="Google Shape;429;g2ae08632e36_1_3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0" name="Google Shape;430;g2ae08632e36_1_3"/>
          <p:cNvSpPr txBox="1"/>
          <p:nvPr/>
        </p:nvSpPr>
        <p:spPr>
          <a:xfrm>
            <a:off x="16762242" y="1981200"/>
            <a:ext cx="144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매매</a:t>
            </a:r>
            <a:endParaRPr sz="3000">
              <a:solidFill>
                <a:srgbClr val="355D7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</a:t>
            </a:r>
            <a:endParaRPr sz="3000">
              <a:solidFill>
                <a:srgbClr val="355D7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431" name="Google Shape;431;g2ae08632e36_1_3"/>
          <p:cNvCxnSpPr/>
          <p:nvPr/>
        </p:nvCxnSpPr>
        <p:spPr>
          <a:xfrm>
            <a:off x="15809738" y="2200250"/>
            <a:ext cx="9525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g2ae08632e36_1_3"/>
          <p:cNvCxnSpPr/>
          <p:nvPr/>
        </p:nvCxnSpPr>
        <p:spPr>
          <a:xfrm>
            <a:off x="15809738" y="2670150"/>
            <a:ext cx="9525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3" name="Google Shape;433;g2ae08632e36_1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9252" y="1880825"/>
            <a:ext cx="14122752" cy="70266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ae08632e36_1_3"/>
          <p:cNvSpPr/>
          <p:nvPr/>
        </p:nvSpPr>
        <p:spPr>
          <a:xfrm>
            <a:off x="5742569" y="8944712"/>
            <a:ext cx="283500" cy="4506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2ae08632e36_1_3"/>
          <p:cNvSpPr/>
          <p:nvPr/>
        </p:nvSpPr>
        <p:spPr>
          <a:xfrm>
            <a:off x="2245350" y="8927418"/>
            <a:ext cx="283500" cy="4506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2ae08632e36_1_3"/>
          <p:cNvSpPr/>
          <p:nvPr/>
        </p:nvSpPr>
        <p:spPr>
          <a:xfrm>
            <a:off x="9241262" y="8918498"/>
            <a:ext cx="283500" cy="4506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2ae08632e36_1_3"/>
          <p:cNvSpPr/>
          <p:nvPr/>
        </p:nvSpPr>
        <p:spPr>
          <a:xfrm>
            <a:off x="12240464" y="8907425"/>
            <a:ext cx="283500" cy="4506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2ae08632e36_1_3"/>
          <p:cNvSpPr/>
          <p:nvPr/>
        </p:nvSpPr>
        <p:spPr>
          <a:xfrm>
            <a:off x="14928225" y="8907425"/>
            <a:ext cx="283500" cy="4506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2ae08632e36_1_3"/>
          <p:cNvSpPr txBox="1"/>
          <p:nvPr/>
        </p:nvSpPr>
        <p:spPr>
          <a:xfrm>
            <a:off x="14579836" y="9311836"/>
            <a:ext cx="167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윤석열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2ae08632e36_1_3"/>
          <p:cNvSpPr txBox="1"/>
          <p:nvPr/>
        </p:nvSpPr>
        <p:spPr>
          <a:xfrm>
            <a:off x="11907689" y="9375335"/>
            <a:ext cx="167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문재인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ae08632e36_1_3"/>
          <p:cNvSpPr txBox="1"/>
          <p:nvPr/>
        </p:nvSpPr>
        <p:spPr>
          <a:xfrm>
            <a:off x="8887171" y="9396092"/>
            <a:ext cx="167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박근혜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2ae08632e36_1_3"/>
          <p:cNvSpPr txBox="1"/>
          <p:nvPr/>
        </p:nvSpPr>
        <p:spPr>
          <a:xfrm>
            <a:off x="5378534" y="9388036"/>
            <a:ext cx="167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이명박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2ae08632e36_1_3"/>
          <p:cNvSpPr txBox="1"/>
          <p:nvPr/>
        </p:nvSpPr>
        <p:spPr>
          <a:xfrm>
            <a:off x="1853653" y="9311825"/>
            <a:ext cx="1445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노무현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2ae08632e36_1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ae08632e36_1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ae08632e36_1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ae08632e36_1_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6254" y="2664687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ae08632e36_1_56"/>
          <p:cNvSpPr txBox="1"/>
          <p:nvPr/>
        </p:nvSpPr>
        <p:spPr>
          <a:xfrm>
            <a:off x="948516" y="483391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3" name="Google Shape;453;g2ae08632e36_1_56"/>
          <p:cNvSpPr txBox="1"/>
          <p:nvPr/>
        </p:nvSpPr>
        <p:spPr>
          <a:xfrm>
            <a:off x="1284001" y="1001450"/>
            <a:ext cx="16755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서울 주택가격지수 변화와 부동산 정책(2003-2021)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54" name="Google Shape;454;g2ae08632e36_1_56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5" name="Google Shape;455;g2ae08632e36_1_56"/>
          <p:cNvSpPr txBox="1"/>
          <p:nvPr/>
        </p:nvSpPr>
        <p:spPr>
          <a:xfrm>
            <a:off x="16762242" y="1981200"/>
            <a:ext cx="144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매매</a:t>
            </a:r>
            <a:endParaRPr sz="3000">
              <a:solidFill>
                <a:srgbClr val="355D7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</a:t>
            </a:r>
            <a:endParaRPr sz="3000">
              <a:solidFill>
                <a:srgbClr val="355D7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456" name="Google Shape;456;g2ae08632e36_1_56"/>
          <p:cNvCxnSpPr/>
          <p:nvPr/>
        </p:nvCxnSpPr>
        <p:spPr>
          <a:xfrm>
            <a:off x="15809738" y="2200250"/>
            <a:ext cx="952500" cy="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g2ae08632e36_1_56"/>
          <p:cNvCxnSpPr/>
          <p:nvPr/>
        </p:nvCxnSpPr>
        <p:spPr>
          <a:xfrm>
            <a:off x="15809738" y="2670150"/>
            <a:ext cx="9525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g2ae08632e36_1_56"/>
          <p:cNvSpPr/>
          <p:nvPr/>
        </p:nvSpPr>
        <p:spPr>
          <a:xfrm>
            <a:off x="5742569" y="8944712"/>
            <a:ext cx="283500" cy="4506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2ae08632e36_1_56"/>
          <p:cNvSpPr/>
          <p:nvPr/>
        </p:nvSpPr>
        <p:spPr>
          <a:xfrm>
            <a:off x="2245350" y="8927418"/>
            <a:ext cx="283500" cy="4506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2ae08632e36_1_56"/>
          <p:cNvSpPr/>
          <p:nvPr/>
        </p:nvSpPr>
        <p:spPr>
          <a:xfrm>
            <a:off x="9241262" y="8918498"/>
            <a:ext cx="283500" cy="4506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2ae08632e36_1_56"/>
          <p:cNvSpPr/>
          <p:nvPr/>
        </p:nvSpPr>
        <p:spPr>
          <a:xfrm>
            <a:off x="12240464" y="8907425"/>
            <a:ext cx="283500" cy="4506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2ae08632e36_1_56"/>
          <p:cNvSpPr/>
          <p:nvPr/>
        </p:nvSpPr>
        <p:spPr>
          <a:xfrm>
            <a:off x="14928225" y="8907425"/>
            <a:ext cx="283500" cy="4506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2ae08632e36_1_56"/>
          <p:cNvSpPr txBox="1"/>
          <p:nvPr/>
        </p:nvSpPr>
        <p:spPr>
          <a:xfrm>
            <a:off x="14579836" y="9311836"/>
            <a:ext cx="167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윤석열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2ae08632e36_1_56"/>
          <p:cNvSpPr txBox="1"/>
          <p:nvPr/>
        </p:nvSpPr>
        <p:spPr>
          <a:xfrm>
            <a:off x="11907689" y="9375335"/>
            <a:ext cx="167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문재인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2ae08632e36_1_56"/>
          <p:cNvSpPr txBox="1"/>
          <p:nvPr/>
        </p:nvSpPr>
        <p:spPr>
          <a:xfrm>
            <a:off x="8887171" y="9396092"/>
            <a:ext cx="167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박근혜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2ae08632e36_1_56"/>
          <p:cNvSpPr txBox="1"/>
          <p:nvPr/>
        </p:nvSpPr>
        <p:spPr>
          <a:xfrm>
            <a:off x="5378534" y="9388036"/>
            <a:ext cx="167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이명박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2ae08632e36_1_56"/>
          <p:cNvSpPr txBox="1"/>
          <p:nvPr/>
        </p:nvSpPr>
        <p:spPr>
          <a:xfrm>
            <a:off x="1853653" y="9311825"/>
            <a:ext cx="1445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노무현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g2ae08632e36_1_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8850" y="1981200"/>
            <a:ext cx="14133002" cy="670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1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"/>
          <p:cNvSpPr txBox="1"/>
          <p:nvPr/>
        </p:nvSpPr>
        <p:spPr>
          <a:xfrm>
            <a:off x="948515" y="423875"/>
            <a:ext cx="109200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8" name="Google Shape;478;p8"/>
          <p:cNvSpPr txBox="1"/>
          <p:nvPr/>
        </p:nvSpPr>
        <p:spPr>
          <a:xfrm>
            <a:off x="1284010" y="1534857"/>
            <a:ext cx="1100580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대출 (LTV)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79" name="Google Shape;479;p8"/>
          <p:cNvSpPr txBox="1"/>
          <p:nvPr/>
        </p:nvSpPr>
        <p:spPr>
          <a:xfrm>
            <a:off x="7476190" y="422284"/>
            <a:ext cx="99714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 분석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0" name="Google Shape;480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4093" y="3436843"/>
            <a:ext cx="2438400" cy="243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8"/>
          <p:cNvGrpSpPr/>
          <p:nvPr/>
        </p:nvGrpSpPr>
        <p:grpSpPr>
          <a:xfrm>
            <a:off x="5844238" y="3519800"/>
            <a:ext cx="9639675" cy="3026475"/>
            <a:chOff x="4324150" y="3022425"/>
            <a:chExt cx="9639675" cy="3026475"/>
          </a:xfrm>
        </p:grpSpPr>
        <p:grpSp>
          <p:nvGrpSpPr>
            <p:cNvPr id="482" name="Google Shape;482;p8"/>
            <p:cNvGrpSpPr/>
            <p:nvPr/>
          </p:nvGrpSpPr>
          <p:grpSpPr>
            <a:xfrm>
              <a:off x="5955800" y="4236813"/>
              <a:ext cx="7109600" cy="1812088"/>
              <a:chOff x="6702750" y="7704225"/>
              <a:chExt cx="7109600" cy="1812088"/>
            </a:xfrm>
          </p:grpSpPr>
          <p:sp>
            <p:nvSpPr>
              <p:cNvPr id="483" name="Google Shape;483;p8"/>
              <p:cNvSpPr txBox="1"/>
              <p:nvPr/>
            </p:nvSpPr>
            <p:spPr>
              <a:xfrm>
                <a:off x="6702750" y="8179325"/>
                <a:ext cx="2198100" cy="86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5000">
                    <a:solidFill>
                      <a:srgbClr val="355D7B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LTV = </a:t>
                </a:r>
                <a:endParaRPr b="1" sz="5000">
                  <a:solidFill>
                    <a:srgbClr val="355D7B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84" name="Google Shape;484;p8"/>
              <p:cNvSpPr txBox="1"/>
              <p:nvPr/>
            </p:nvSpPr>
            <p:spPr>
              <a:xfrm>
                <a:off x="9711800" y="8654413"/>
                <a:ext cx="3394800" cy="86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5000">
                    <a:solidFill>
                      <a:srgbClr val="355D7B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주택 매매가</a:t>
                </a:r>
                <a:r>
                  <a:rPr b="1" lang="en-US" sz="5000">
                    <a:solidFill>
                      <a:srgbClr val="355D7B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 </a:t>
                </a:r>
                <a:endParaRPr b="1" sz="5000">
                  <a:solidFill>
                    <a:srgbClr val="355D7B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85" name="Google Shape;485;p8"/>
              <p:cNvSpPr txBox="1"/>
              <p:nvPr/>
            </p:nvSpPr>
            <p:spPr>
              <a:xfrm>
                <a:off x="9965300" y="7704225"/>
                <a:ext cx="2887800" cy="86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5000">
                    <a:solidFill>
                      <a:srgbClr val="355D7B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대출 금액</a:t>
                </a:r>
                <a:endParaRPr b="1" sz="5000">
                  <a:solidFill>
                    <a:srgbClr val="355D7B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cxnSp>
            <p:nvCxnSpPr>
              <p:cNvPr id="486" name="Google Shape;486;p8"/>
              <p:cNvCxnSpPr/>
              <p:nvPr/>
            </p:nvCxnSpPr>
            <p:spPr>
              <a:xfrm flipH="1" rot="10800000">
                <a:off x="9006050" y="8608625"/>
                <a:ext cx="4806300" cy="3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487" name="Google Shape;487;p8"/>
            <p:cNvPicPr preferRelativeResize="0"/>
            <p:nvPr/>
          </p:nvPicPr>
          <p:blipFill rotWithShape="1">
            <a:blip r:embed="rId8">
              <a:alphaModFix/>
            </a:blip>
            <a:srcRect b="0" l="8954" r="-465127" t="0"/>
            <a:stretch/>
          </p:blipFill>
          <p:spPr>
            <a:xfrm>
              <a:off x="5222600" y="4600438"/>
              <a:ext cx="2039475" cy="6931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8" name="Google Shape;488;p8"/>
            <p:cNvGrpSpPr/>
            <p:nvPr/>
          </p:nvGrpSpPr>
          <p:grpSpPr>
            <a:xfrm>
              <a:off x="4324150" y="3022425"/>
              <a:ext cx="9639675" cy="1231500"/>
              <a:chOff x="4638175" y="3542925"/>
              <a:chExt cx="9639675" cy="1231500"/>
            </a:xfrm>
          </p:grpSpPr>
          <p:pic>
            <p:nvPicPr>
              <p:cNvPr id="489" name="Google Shape;489;p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856000" y="3581100"/>
                <a:ext cx="9283824" cy="6931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0" name="Google Shape;490;p8"/>
              <p:cNvSpPr txBox="1"/>
              <p:nvPr/>
            </p:nvSpPr>
            <p:spPr>
              <a:xfrm>
                <a:off x="6677650" y="3542925"/>
                <a:ext cx="7600200" cy="123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700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매매가 대비 대출액을 나타내는 지표</a:t>
                </a:r>
                <a:endParaRPr b="1" sz="37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37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pic>
            <p:nvPicPr>
              <p:cNvPr id="491" name="Google Shape;491;p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638175" y="3581900"/>
                <a:ext cx="2039475" cy="6931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2" name="Google Shape;492;p8"/>
              <p:cNvSpPr txBox="1"/>
              <p:nvPr/>
            </p:nvSpPr>
            <p:spPr>
              <a:xfrm>
                <a:off x="4808463" y="3573825"/>
                <a:ext cx="1698900" cy="116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4000">
                    <a:solidFill>
                      <a:srgbClr val="355D7B"/>
                    </a:solidFill>
                    <a:latin typeface="NanumGothicExtraBold"/>
                    <a:ea typeface="NanumGothicExtraBold"/>
                    <a:cs typeface="NanumGothicExtraBold"/>
                    <a:sym typeface="NanumGothicExtraBold"/>
                  </a:rPr>
                  <a:t>LTV</a:t>
                </a:r>
                <a:endParaRPr sz="4000">
                  <a:solidFill>
                    <a:srgbClr val="355D7B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rgbClr val="FFFFFF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endParaRPr>
              </a:p>
            </p:txBody>
          </p:sp>
        </p:grpSp>
      </p:grpSp>
      <p:sp>
        <p:nvSpPr>
          <p:cNvPr id="493" name="Google Shape;493;p8"/>
          <p:cNvSpPr txBox="1"/>
          <p:nvPr/>
        </p:nvSpPr>
        <p:spPr>
          <a:xfrm>
            <a:off x="1893400" y="7493375"/>
            <a:ext cx="635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과도한 전세자금 대출</a:t>
            </a:r>
            <a:endParaRPr b="1" sz="4700">
              <a:solidFill>
                <a:srgbClr val="355D7B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494" name="Google Shape;494;p8"/>
          <p:cNvSpPr txBox="1"/>
          <p:nvPr/>
        </p:nvSpPr>
        <p:spPr>
          <a:xfrm>
            <a:off x="9893600" y="7493375"/>
            <a:ext cx="5884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갭투자, 깡통전세 증가</a:t>
            </a:r>
            <a:endParaRPr b="1" sz="15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cxnSp>
        <p:nvCxnSpPr>
          <p:cNvPr id="495" name="Google Shape;495;p8"/>
          <p:cNvCxnSpPr/>
          <p:nvPr/>
        </p:nvCxnSpPr>
        <p:spPr>
          <a:xfrm>
            <a:off x="7914325" y="7924313"/>
            <a:ext cx="18222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2adb82beafa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adb82beafa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adb82beafa_0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adb82beafa_0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adb82beafa_0_21"/>
          <p:cNvSpPr txBox="1"/>
          <p:nvPr/>
        </p:nvSpPr>
        <p:spPr>
          <a:xfrm>
            <a:off x="948515" y="423875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g2adb82beafa_0_21"/>
          <p:cNvSpPr txBox="1"/>
          <p:nvPr/>
        </p:nvSpPr>
        <p:spPr>
          <a:xfrm>
            <a:off x="1284010" y="1534857"/>
            <a:ext cx="1100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LTV 구간별 주택담보대출 연체율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06" name="Google Shape;506;g2adb82beafa_0_21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 분석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7" name="Google Shape;507;g2adb82beafa_0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7412" y="2898125"/>
            <a:ext cx="6496225" cy="6396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g2adb82beafa_0_21"/>
          <p:cNvGrpSpPr/>
          <p:nvPr/>
        </p:nvGrpSpPr>
        <p:grpSpPr>
          <a:xfrm>
            <a:off x="12696375" y="4733206"/>
            <a:ext cx="599460" cy="926327"/>
            <a:chOff x="8760987" y="8286039"/>
            <a:chExt cx="763740" cy="757484"/>
          </a:xfrm>
        </p:grpSpPr>
        <p:pic>
          <p:nvPicPr>
            <p:cNvPr id="509" name="Google Shape;509;g2adb82beafa_0_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60987" y="8286039"/>
              <a:ext cx="763740" cy="429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g2adb82beafa_0_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60987" y="8614306"/>
              <a:ext cx="763740" cy="4292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1" name="Google Shape;511;g2adb82beafa_0_21"/>
          <p:cNvPicPr preferRelativeResize="0"/>
          <p:nvPr/>
        </p:nvPicPr>
        <p:blipFill rotWithShape="1">
          <a:blip r:embed="rId9">
            <a:alphaModFix amt="76000"/>
          </a:blip>
          <a:srcRect b="0" l="0" r="0" t="0"/>
          <a:stretch/>
        </p:blipFill>
        <p:spPr>
          <a:xfrm>
            <a:off x="9694325" y="5714468"/>
            <a:ext cx="6604726" cy="8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adb82beafa_0_21"/>
          <p:cNvSpPr txBox="1"/>
          <p:nvPr/>
        </p:nvSpPr>
        <p:spPr>
          <a:xfrm>
            <a:off x="9894972" y="5821952"/>
            <a:ext cx="620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대출 비율(LTV) 높아짐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513" name="Google Shape;513;g2adb82beafa_0_21"/>
          <p:cNvGrpSpPr/>
          <p:nvPr/>
        </p:nvGrpSpPr>
        <p:grpSpPr>
          <a:xfrm>
            <a:off x="12696375" y="6683944"/>
            <a:ext cx="599460" cy="926327"/>
            <a:chOff x="8760987" y="8286039"/>
            <a:chExt cx="763740" cy="757484"/>
          </a:xfrm>
        </p:grpSpPr>
        <p:pic>
          <p:nvPicPr>
            <p:cNvPr id="514" name="Google Shape;514;g2adb82beafa_0_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60987" y="8286039"/>
              <a:ext cx="763740" cy="429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g2adb82beafa_0_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60987" y="8614306"/>
              <a:ext cx="763740" cy="4292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6" name="Google Shape;516;g2adb82beafa_0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94325" y="7665206"/>
            <a:ext cx="6604726" cy="8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2adb82beafa_0_21"/>
          <p:cNvSpPr txBox="1"/>
          <p:nvPr/>
        </p:nvSpPr>
        <p:spPr>
          <a:xfrm>
            <a:off x="9894972" y="7772691"/>
            <a:ext cx="620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연체율 증가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18" name="Google Shape;518;g2adb82beafa_0_21"/>
          <p:cNvPicPr preferRelativeResize="0"/>
          <p:nvPr/>
        </p:nvPicPr>
        <p:blipFill rotWithShape="1">
          <a:blip r:embed="rId9">
            <a:alphaModFix amt="49000"/>
          </a:blip>
          <a:srcRect b="0" l="0" r="0" t="0"/>
          <a:stretch/>
        </p:blipFill>
        <p:spPr>
          <a:xfrm>
            <a:off x="9694325" y="3705350"/>
            <a:ext cx="6604726" cy="8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2adb82beafa_0_21"/>
          <p:cNvSpPr txBox="1"/>
          <p:nvPr/>
        </p:nvSpPr>
        <p:spPr>
          <a:xfrm>
            <a:off x="9894972" y="3812834"/>
            <a:ext cx="620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전세대출 한도 증가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2adb82beafa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2adb82beafa_6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2adb82beafa_6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adb82beafa_6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2adb82beafa_6_0"/>
          <p:cNvSpPr txBox="1"/>
          <p:nvPr/>
        </p:nvSpPr>
        <p:spPr>
          <a:xfrm>
            <a:off x="948515" y="423875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9" name="Google Shape;529;g2adb82beafa_6_0"/>
          <p:cNvSpPr txBox="1"/>
          <p:nvPr/>
        </p:nvSpPr>
        <p:spPr>
          <a:xfrm>
            <a:off x="1284010" y="1534857"/>
            <a:ext cx="1100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대출 (LTV) - 매매 상관분석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30" name="Google Shape;530;g2adb82beafa_6_0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 분석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1" name="Google Shape;531;g2adb82beafa_6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1425" y="2828338"/>
            <a:ext cx="9078621" cy="65363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2" name="Google Shape;532;g2adb82beafa_6_0"/>
          <p:cNvSpPr txBox="1"/>
          <p:nvPr/>
        </p:nvSpPr>
        <p:spPr>
          <a:xfrm>
            <a:off x="11019775" y="7689425"/>
            <a:ext cx="6427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상관계수= -0.323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p값= 2.421e-07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g2adb82beafa_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2adb82beafa_6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2adb82beafa_6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2adb82beafa_6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2adb82beafa_6_10"/>
          <p:cNvSpPr txBox="1"/>
          <p:nvPr/>
        </p:nvSpPr>
        <p:spPr>
          <a:xfrm>
            <a:off x="948515" y="423875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g2adb82beafa_6_10"/>
          <p:cNvSpPr txBox="1"/>
          <p:nvPr/>
        </p:nvSpPr>
        <p:spPr>
          <a:xfrm>
            <a:off x="1284010" y="1534857"/>
            <a:ext cx="1100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대출 (LTV) - 전세 상관분석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43" name="Google Shape;543;g2adb82beafa_6_10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 분석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4" name="Google Shape;544;g2adb82beafa_6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1424" y="2823889"/>
            <a:ext cx="9078625" cy="654521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5" name="Google Shape;545;g2adb82beafa_6_10"/>
          <p:cNvSpPr txBox="1"/>
          <p:nvPr/>
        </p:nvSpPr>
        <p:spPr>
          <a:xfrm>
            <a:off x="11019775" y="7665925"/>
            <a:ext cx="64278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상관계수= -0.191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p값= 0.002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2adb82beafa_6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adb82beafa_6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adb82beafa_6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adb82beafa_6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adb82beafa_6_20"/>
          <p:cNvSpPr txBox="1"/>
          <p:nvPr/>
        </p:nvSpPr>
        <p:spPr>
          <a:xfrm>
            <a:off x="948515" y="423875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5" name="Google Shape;555;g2adb82beafa_6_20"/>
          <p:cNvSpPr txBox="1"/>
          <p:nvPr/>
        </p:nvSpPr>
        <p:spPr>
          <a:xfrm>
            <a:off x="1283998" y="1534850"/>
            <a:ext cx="13106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대출 (LTV) - 세대 수 당 보증금액 상관분석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56" name="Google Shape;556;g2adb82beafa_6_20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 분석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7" name="Google Shape;557;g2adb82beafa_6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1425" y="2812886"/>
            <a:ext cx="9078624" cy="65672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8" name="Google Shape;558;g2adb82beafa_6_20"/>
          <p:cNvSpPr txBox="1"/>
          <p:nvPr/>
        </p:nvSpPr>
        <p:spPr>
          <a:xfrm>
            <a:off x="11019775" y="7642450"/>
            <a:ext cx="64278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상관계수= -0.214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p값= 0.015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g2adb82beafa_6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adb82beafa_6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adb82beafa_6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2adb82beafa_6_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adb82beafa_6_36"/>
          <p:cNvSpPr txBox="1"/>
          <p:nvPr/>
        </p:nvSpPr>
        <p:spPr>
          <a:xfrm>
            <a:off x="948515" y="423875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8" name="Google Shape;568;g2adb82beafa_6_36"/>
          <p:cNvSpPr txBox="1"/>
          <p:nvPr/>
        </p:nvSpPr>
        <p:spPr>
          <a:xfrm>
            <a:off x="1283997" y="1534850"/>
            <a:ext cx="14454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상관분석 결론 (LTV 상한지수와 부동산 가격)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69" name="Google Shape;569;g2adb82beafa_6_36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02 / 전세사기 요인 분석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0" name="Google Shape;570;g2adb82beafa_6_36"/>
          <p:cNvSpPr txBox="1"/>
          <p:nvPr/>
        </p:nvSpPr>
        <p:spPr>
          <a:xfrm>
            <a:off x="3641110" y="7086907"/>
            <a:ext cx="11005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55D7B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전 예상: </a:t>
            </a:r>
            <a:r>
              <a:rPr b="1" lang="en-US" sz="5000">
                <a:solidFill>
                  <a:srgbClr val="355D7B"/>
                </a:solidFill>
                <a:latin typeface="Nanum Gothic"/>
                <a:ea typeface="Nanum Gothic"/>
                <a:cs typeface="Nanum Gothic"/>
                <a:sym typeface="Nanum Gothic"/>
              </a:rPr>
              <a:t>양</a:t>
            </a:r>
            <a:r>
              <a:rPr lang="en-US" sz="5000">
                <a:solidFill>
                  <a:srgbClr val="355D7B"/>
                </a:solidFill>
                <a:latin typeface="Nanum Gothic"/>
                <a:ea typeface="Nanum Gothic"/>
                <a:cs typeface="Nanum Gothic"/>
                <a:sym typeface="Nanum Gothic"/>
              </a:rPr>
              <a:t>의 상관관계</a:t>
            </a:r>
            <a:endParaRPr sz="5000">
              <a:solidFill>
                <a:srgbClr val="355D7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55D7B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결과: </a:t>
            </a:r>
            <a:r>
              <a:rPr b="1" lang="en-US" sz="5000">
                <a:solidFill>
                  <a:srgbClr val="355D7B"/>
                </a:solidFill>
                <a:latin typeface="Nanum Gothic"/>
                <a:ea typeface="Nanum Gothic"/>
                <a:cs typeface="Nanum Gothic"/>
                <a:sym typeface="Nanum Gothic"/>
              </a:rPr>
              <a:t>음</a:t>
            </a:r>
            <a:r>
              <a:rPr lang="en-US" sz="5000">
                <a:solidFill>
                  <a:srgbClr val="355D7B"/>
                </a:solidFill>
                <a:latin typeface="Nanum Gothic"/>
                <a:ea typeface="Nanum Gothic"/>
                <a:cs typeface="Nanum Gothic"/>
                <a:sym typeface="Nanum Gothic"/>
              </a:rPr>
              <a:t>의 상관관계</a:t>
            </a:r>
            <a:endParaRPr sz="5000">
              <a:solidFill>
                <a:srgbClr val="355D7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1" name="Google Shape;571;g2adb82beafa_6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3340" y="2960125"/>
            <a:ext cx="3461312" cy="346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g265a8a2b1c8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265a8a2b1c8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65a8a2b1c8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265a8a2b1c8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g265a8a2b1c8_1_0"/>
          <p:cNvSpPr txBox="1"/>
          <p:nvPr/>
        </p:nvSpPr>
        <p:spPr>
          <a:xfrm>
            <a:off x="948515" y="423875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1" name="Google Shape;581;g265a8a2b1c8_1_0"/>
          <p:cNvSpPr txBox="1"/>
          <p:nvPr/>
        </p:nvSpPr>
        <p:spPr>
          <a:xfrm>
            <a:off x="1283998" y="1534850"/>
            <a:ext cx="1283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전세를 구하고자 하는 사람들을 위한 웹사이트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82" name="Google Shape;582;g265a8a2b1c8_1_0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03 / 전세사기 대처 방안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3" name="Google Shape;583;g265a8a2b1c8_1_0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3913" y="3638425"/>
            <a:ext cx="14627377" cy="56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15811"/>
            <a:ext cx="16518151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7476190" y="422284"/>
            <a:ext cx="99714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00 / 주제 선정 이유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948515" y="423875"/>
            <a:ext cx="109200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284010" y="1534857"/>
            <a:ext cx="1100580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주제 선정 이유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132" name="Google Shape;132;p3"/>
          <p:cNvGrpSpPr/>
          <p:nvPr/>
        </p:nvGrpSpPr>
        <p:grpSpPr>
          <a:xfrm>
            <a:off x="9309524" y="3043807"/>
            <a:ext cx="8028571" cy="4945197"/>
            <a:chOff x="9309524" y="3043807"/>
            <a:chExt cx="8028571" cy="4945197"/>
          </a:xfrm>
        </p:grpSpPr>
        <p:pic>
          <p:nvPicPr>
            <p:cNvPr id="133" name="Google Shape;133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686122" y="3043807"/>
              <a:ext cx="7275376" cy="4607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399593" y="7276499"/>
              <a:ext cx="5848434" cy="712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3"/>
            <p:cNvSpPr txBox="1"/>
            <p:nvPr/>
          </p:nvSpPr>
          <p:spPr>
            <a:xfrm>
              <a:off x="9309524" y="7348095"/>
              <a:ext cx="8028571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rgbClr val="FFFFFF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빌라왕 사건</a:t>
              </a:r>
              <a:endParaRPr b="1" sz="1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  <p:grpSp>
        <p:nvGrpSpPr>
          <p:cNvPr id="136" name="Google Shape;136;p3"/>
          <p:cNvGrpSpPr/>
          <p:nvPr/>
        </p:nvGrpSpPr>
        <p:grpSpPr>
          <a:xfrm>
            <a:off x="938325" y="3043807"/>
            <a:ext cx="8028571" cy="4945197"/>
            <a:chOff x="938325" y="3043807"/>
            <a:chExt cx="8028571" cy="4945197"/>
          </a:xfrm>
        </p:grpSpPr>
        <p:pic>
          <p:nvPicPr>
            <p:cNvPr id="137" name="Google Shape;137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33333" y="3043807"/>
              <a:ext cx="7275376" cy="45889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046804" y="7276499"/>
              <a:ext cx="5848434" cy="712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3"/>
            <p:cNvSpPr txBox="1"/>
            <p:nvPr/>
          </p:nvSpPr>
          <p:spPr>
            <a:xfrm>
              <a:off x="938325" y="7348095"/>
              <a:ext cx="8028571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rgbClr val="FFFFFF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대구 깡통전세 사기</a:t>
              </a:r>
              <a:endParaRPr b="1" sz="1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265a8a2b1c8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265a8a2b1c8_2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65a8a2b1c8_2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265a8a2b1c8_2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265a8a2b1c8_2_2"/>
          <p:cNvSpPr txBox="1"/>
          <p:nvPr/>
        </p:nvSpPr>
        <p:spPr>
          <a:xfrm>
            <a:off x="948515" y="423875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3" name="Google Shape;593;g265a8a2b1c8_2_2"/>
          <p:cNvSpPr txBox="1"/>
          <p:nvPr/>
        </p:nvSpPr>
        <p:spPr>
          <a:xfrm>
            <a:off x="1283998" y="1534850"/>
            <a:ext cx="1283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전세를 구하고자 하는 사람들을 위한 웹사이트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94" name="Google Shape;594;g265a8a2b1c8_2_2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03 / 전세사기 대처 방안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5" name="Google Shape;595;g265a8a2b1c8_2_2" title="전세마스터 페이지 시연 영상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4152" y="2396750"/>
            <a:ext cx="9799691" cy="73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1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"/>
          <p:cNvSpPr txBox="1"/>
          <p:nvPr/>
        </p:nvSpPr>
        <p:spPr>
          <a:xfrm>
            <a:off x="948515" y="423875"/>
            <a:ext cx="109200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5" name="Google Shape;605;p9"/>
          <p:cNvSpPr txBox="1"/>
          <p:nvPr/>
        </p:nvSpPr>
        <p:spPr>
          <a:xfrm>
            <a:off x="1284010" y="1534857"/>
            <a:ext cx="1100580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대처 방안 - 개인 측면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06" name="Google Shape;606;p9"/>
          <p:cNvSpPr txBox="1"/>
          <p:nvPr/>
        </p:nvSpPr>
        <p:spPr>
          <a:xfrm>
            <a:off x="7476190" y="422284"/>
            <a:ext cx="99714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03 / 전세사기 대처 방안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607" name="Google Shape;607;p9"/>
          <p:cNvGrpSpPr/>
          <p:nvPr/>
        </p:nvGrpSpPr>
        <p:grpSpPr>
          <a:xfrm>
            <a:off x="10923244" y="3177427"/>
            <a:ext cx="5506568" cy="4306829"/>
            <a:chOff x="8532525" y="2086425"/>
            <a:chExt cx="7187793" cy="5715006"/>
          </a:xfrm>
        </p:grpSpPr>
        <p:pic>
          <p:nvPicPr>
            <p:cNvPr id="608" name="Google Shape;608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586593" y="2086431"/>
              <a:ext cx="3133725" cy="571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9"/>
            <p:cNvPicPr preferRelativeResize="0"/>
            <p:nvPr/>
          </p:nvPicPr>
          <p:blipFill rotWithShape="1">
            <a:blip r:embed="rId8">
              <a:alphaModFix/>
            </a:blip>
            <a:srcRect b="24366" l="0" r="2543" t="8397"/>
            <a:stretch/>
          </p:blipFill>
          <p:spPr>
            <a:xfrm>
              <a:off x="8532525" y="2086425"/>
              <a:ext cx="4054076" cy="57150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0" name="Google Shape;610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58112" y="3796476"/>
            <a:ext cx="2999175" cy="299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9"/>
          <p:cNvGrpSpPr/>
          <p:nvPr/>
        </p:nvGrpSpPr>
        <p:grpSpPr>
          <a:xfrm>
            <a:off x="11" y="7484630"/>
            <a:ext cx="9715392" cy="693180"/>
            <a:chOff x="2547180" y="7554764"/>
            <a:chExt cx="13191300" cy="693180"/>
          </a:xfrm>
        </p:grpSpPr>
        <p:pic>
          <p:nvPicPr>
            <p:cNvPr id="612" name="Google Shape;612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854865" y="7554764"/>
              <a:ext cx="8575982" cy="693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" name="Google Shape;613;p9"/>
            <p:cNvSpPr txBox="1"/>
            <p:nvPr/>
          </p:nvSpPr>
          <p:spPr>
            <a:xfrm>
              <a:off x="2547180" y="7627132"/>
              <a:ext cx="13191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FF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전세보증보험 들기</a:t>
              </a:r>
              <a:endParaRPr sz="32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  <p:grpSp>
        <p:nvGrpSpPr>
          <p:cNvPr id="614" name="Google Shape;614;p9"/>
          <p:cNvGrpSpPr/>
          <p:nvPr/>
        </p:nvGrpSpPr>
        <p:grpSpPr>
          <a:xfrm>
            <a:off x="9888004" y="7484625"/>
            <a:ext cx="7422285" cy="693175"/>
            <a:chOff x="4705924" y="7554759"/>
            <a:chExt cx="8724915" cy="693175"/>
          </a:xfrm>
        </p:grpSpPr>
        <p:pic>
          <p:nvPicPr>
            <p:cNvPr id="615" name="Google Shape;615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05924" y="7554759"/>
              <a:ext cx="8724915" cy="69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6" name="Google Shape;616;p9"/>
            <p:cNvSpPr txBox="1"/>
            <p:nvPr/>
          </p:nvSpPr>
          <p:spPr>
            <a:xfrm>
              <a:off x="4705925" y="7627134"/>
              <a:ext cx="8724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FF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자가진단 안심전세 앱 활용</a:t>
              </a:r>
              <a:endParaRPr sz="32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g265ac1ee296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265ac1ee296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265ac1ee296_0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265ac1ee296_0_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265ac1ee296_0_32"/>
          <p:cNvSpPr txBox="1"/>
          <p:nvPr/>
        </p:nvSpPr>
        <p:spPr>
          <a:xfrm>
            <a:off x="948515" y="423875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6" name="Google Shape;626;g265ac1ee296_0_32"/>
          <p:cNvSpPr txBox="1"/>
          <p:nvPr/>
        </p:nvSpPr>
        <p:spPr>
          <a:xfrm>
            <a:off x="1284010" y="1534857"/>
            <a:ext cx="1100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대처 방안 - 정부 측면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27" name="Google Shape;627;g265ac1ee296_0_32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03 / 전세사기 대처 방안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8" name="Google Shape;628;g265ac1ee296_0_32"/>
          <p:cNvSpPr txBox="1"/>
          <p:nvPr/>
        </p:nvSpPr>
        <p:spPr>
          <a:xfrm>
            <a:off x="3700988" y="3429000"/>
            <a:ext cx="5352300" cy="2698800"/>
          </a:xfrm>
          <a:prstGeom prst="rect">
            <a:avLst/>
          </a:prstGeom>
          <a:solidFill>
            <a:srgbClr val="99B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LTV 70% 미만으로 조정</a:t>
            </a:r>
            <a:endParaRPr sz="3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29" name="Google Shape;629;g265ac1ee296_0_32"/>
          <p:cNvSpPr txBox="1"/>
          <p:nvPr/>
        </p:nvSpPr>
        <p:spPr>
          <a:xfrm>
            <a:off x="9234713" y="3429000"/>
            <a:ext cx="5352300" cy="2698800"/>
          </a:xfrm>
          <a:prstGeom prst="rect">
            <a:avLst/>
          </a:prstGeom>
          <a:solidFill>
            <a:srgbClr val="85A8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최우선 변제금액 높이기</a:t>
            </a:r>
            <a:endParaRPr sz="3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30" name="Google Shape;630;g265ac1ee296_0_32"/>
          <p:cNvSpPr txBox="1"/>
          <p:nvPr/>
        </p:nvSpPr>
        <p:spPr>
          <a:xfrm>
            <a:off x="3700988" y="6348200"/>
            <a:ext cx="5352300" cy="2698800"/>
          </a:xfrm>
          <a:prstGeom prst="rect">
            <a:avLst/>
          </a:prstGeom>
          <a:solidFill>
            <a:srgbClr val="6A94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사기를 당했을 경우,</a:t>
            </a:r>
            <a:endParaRPr sz="3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계약을 무효화하는 특약 추가</a:t>
            </a:r>
            <a:endParaRPr sz="3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31" name="Google Shape;631;g265ac1ee296_0_32"/>
          <p:cNvSpPr txBox="1"/>
          <p:nvPr/>
        </p:nvSpPr>
        <p:spPr>
          <a:xfrm>
            <a:off x="9234713" y="6348200"/>
            <a:ext cx="5352300" cy="2698800"/>
          </a:xfrm>
          <a:prstGeom prst="rect">
            <a:avLst/>
          </a:prstGeom>
          <a:solidFill>
            <a:srgbClr val="547A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처벌 대책 강화</a:t>
            </a:r>
            <a:endParaRPr sz="3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0"/>
          <p:cNvSpPr txBox="1"/>
          <p:nvPr/>
        </p:nvSpPr>
        <p:spPr>
          <a:xfrm>
            <a:off x="948515" y="423875"/>
            <a:ext cx="109200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8" name="Google Shape;6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516" y="915811"/>
            <a:ext cx="16518151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32946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0"/>
          <p:cNvSpPr txBox="1"/>
          <p:nvPr/>
        </p:nvSpPr>
        <p:spPr>
          <a:xfrm>
            <a:off x="1284010" y="1534857"/>
            <a:ext cx="1100580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참고문헌 및 출처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42" name="Google Shape;642;p10"/>
          <p:cNvSpPr txBox="1"/>
          <p:nvPr/>
        </p:nvSpPr>
        <p:spPr>
          <a:xfrm>
            <a:off x="1284010" y="2655686"/>
            <a:ext cx="243723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국토교통부. (2023.10.26). 전세사기피해자위원회 피해자등 963건 결정 [보도자료]. 다음에서 검색됨.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https://www.molit.go.kr/USR/NEWS/m_71/dtl.jsp?lcmspage=5&amp;id=95088963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주간동아. (2023.01.01). 세입자 보증금 1600억 ‘날름’한 ‘빌라왕’들… 전세사기 막을 방법은? [이미지].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https://v.daum.net/v/20230101100119289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경북일보. (2023.05.23). “제발 전세금만 돌려달라”…전세사기, 대구 80건·경북 24건 적발 [이미지].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https://www.kyongbuk.co.kr/news/articleView.html?idxno=2132477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안심전세포털. 전세사기란</a:t>
            </a:r>
            <a:endParaRPr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7"/>
              </a:rPr>
              <a:t>https://www.khug.or.kr/jeonse/web/s01/s010101.jsp</a:t>
            </a:r>
            <a:endParaRPr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국토교통부. (2023.11.01). 전세사기 발본색원 및 피해 회복 지속 추진(수사_공동보도)</a:t>
            </a:r>
            <a:endParaRPr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8"/>
              </a:rPr>
              <a:t>https://www.police.go.kr/user/bbs</a:t>
            </a:r>
            <a:endParaRPr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7A97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11"/>
          <p:cNvGrpSpPr/>
          <p:nvPr/>
        </p:nvGrpSpPr>
        <p:grpSpPr>
          <a:xfrm>
            <a:off x="-10825081" y="2126999"/>
            <a:ext cx="41498256" cy="18770227"/>
            <a:chOff x="-10825081" y="2126999"/>
            <a:chExt cx="41498256" cy="18770227"/>
          </a:xfrm>
        </p:grpSpPr>
        <p:grpSp>
          <p:nvGrpSpPr>
            <p:cNvPr id="648" name="Google Shape;648;p11"/>
            <p:cNvGrpSpPr/>
            <p:nvPr/>
          </p:nvGrpSpPr>
          <p:grpSpPr>
            <a:xfrm>
              <a:off x="-10825081" y="2126999"/>
              <a:ext cx="41498256" cy="18770227"/>
              <a:chOff x="-10825081" y="2126999"/>
              <a:chExt cx="41498256" cy="18770227"/>
            </a:xfrm>
          </p:grpSpPr>
          <p:pic>
            <p:nvPicPr>
              <p:cNvPr id="649" name="Google Shape;649;p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-10825081" y="2126999"/>
                <a:ext cx="41498256" cy="187702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0" name="Google Shape;650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533333" y="6937830"/>
                <a:ext cx="20749128" cy="93851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1" name="Google Shape;651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41859" y="9849233"/>
              <a:ext cx="972009" cy="492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2" name="Google Shape;652;p11"/>
          <p:cNvGrpSpPr/>
          <p:nvPr/>
        </p:nvGrpSpPr>
        <p:grpSpPr>
          <a:xfrm>
            <a:off x="2219366" y="3317154"/>
            <a:ext cx="13846982" cy="3643524"/>
            <a:chOff x="2219366" y="3317154"/>
            <a:chExt cx="13846982" cy="3643524"/>
          </a:xfrm>
        </p:grpSpPr>
        <p:sp>
          <p:nvSpPr>
            <p:cNvPr id="653" name="Google Shape;653;p11"/>
            <p:cNvSpPr txBox="1"/>
            <p:nvPr/>
          </p:nvSpPr>
          <p:spPr>
            <a:xfrm>
              <a:off x="2219366" y="4609526"/>
              <a:ext cx="1384698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FFFFFF"/>
                  </a:solidFill>
                  <a:latin typeface="NanumGothicExtraBold"/>
                  <a:ea typeface="NanumGothicExtraBold"/>
                  <a:cs typeface="NanumGothicExtraBold"/>
                  <a:sym typeface="NanumGothicExtraBold"/>
                </a:rPr>
                <a:t>Thank You</a:t>
              </a:r>
              <a:endParaRPr b="1" sz="18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endParaRPr>
            </a:p>
          </p:txBody>
        </p:sp>
        <p:pic>
          <p:nvPicPr>
            <p:cNvPr id="654" name="Google Shape;654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17813" y="3317154"/>
              <a:ext cx="9050088" cy="76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17813" y="6884488"/>
              <a:ext cx="9050088" cy="761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15811"/>
            <a:ext cx="16518151" cy="76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4"/>
          <p:cNvGrpSpPr/>
          <p:nvPr/>
        </p:nvGrpSpPr>
        <p:grpSpPr>
          <a:xfrm>
            <a:off x="8760987" y="8286039"/>
            <a:ext cx="763740" cy="757484"/>
            <a:chOff x="8760987" y="8286039"/>
            <a:chExt cx="763740" cy="757484"/>
          </a:xfrm>
        </p:grpSpPr>
        <p:pic>
          <p:nvPicPr>
            <p:cNvPr id="149" name="Google Shape;149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60987" y="8286039"/>
              <a:ext cx="763740" cy="429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60987" y="8614306"/>
              <a:ext cx="763740" cy="4292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" name="Google Shape;15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49445" y="9088986"/>
            <a:ext cx="10586823" cy="7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/>
        </p:nvSpPr>
        <p:spPr>
          <a:xfrm>
            <a:off x="7476190" y="422284"/>
            <a:ext cx="99714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00 / 주제 선정 이유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948515" y="423875"/>
            <a:ext cx="109200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284010" y="1534857"/>
            <a:ext cx="1100580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주제 선정 이유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2547180" y="7554764"/>
            <a:ext cx="13191300" cy="693180"/>
            <a:chOff x="2547180" y="7554764"/>
            <a:chExt cx="13191300" cy="693180"/>
          </a:xfrm>
        </p:grpSpPr>
        <p:pic>
          <p:nvPicPr>
            <p:cNvPr id="156" name="Google Shape;156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54865" y="7554764"/>
              <a:ext cx="8575982" cy="693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4"/>
            <p:cNvSpPr txBox="1"/>
            <p:nvPr/>
          </p:nvSpPr>
          <p:spPr>
            <a:xfrm>
              <a:off x="2547180" y="7627132"/>
              <a:ext cx="13191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최근 들어 급격히 증가한 전세사기 건수와 피해 금액</a:t>
              </a:r>
              <a:endParaRPr b="1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58" name="Google Shape;158;p4"/>
          <p:cNvSpPr txBox="1"/>
          <p:nvPr/>
        </p:nvSpPr>
        <p:spPr>
          <a:xfrm>
            <a:off x="337103" y="9176891"/>
            <a:ext cx="17611508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목표: 전세사기의 요인을 부동산 데이터로 분석 &amp; 대처방안 고안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59" name="Google Shape;159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7180" y="2549031"/>
            <a:ext cx="11633635" cy="485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1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 txBox="1"/>
          <p:nvPr/>
        </p:nvSpPr>
        <p:spPr>
          <a:xfrm>
            <a:off x="948515" y="423875"/>
            <a:ext cx="109200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1284010" y="1534857"/>
            <a:ext cx="1100580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전세사기란?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7476190" y="422284"/>
            <a:ext cx="99714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01 / 전세사기 설명 및 현황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1" name="Google Shape;171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2225" y="2473938"/>
            <a:ext cx="9163549" cy="555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30497" y="8298875"/>
            <a:ext cx="8827025" cy="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/>
        </p:nvSpPr>
        <p:spPr>
          <a:xfrm>
            <a:off x="5439303" y="8383850"/>
            <a:ext cx="763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세입자의 보증금을 떼먹는 ‘전세사기’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948525" y="9796250"/>
            <a:ext cx="549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 출처 = 안심전세포털</a:t>
            </a:r>
            <a:endParaRPr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adb82beafa_4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adb82beafa_4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adb82beafa_4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adb82beafa_4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adb82beafa_4_6"/>
          <p:cNvSpPr txBox="1"/>
          <p:nvPr/>
        </p:nvSpPr>
        <p:spPr>
          <a:xfrm>
            <a:off x="948515" y="423875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4" name="Google Shape;184;g2adb82beafa_4_6"/>
          <p:cNvSpPr txBox="1"/>
          <p:nvPr/>
        </p:nvSpPr>
        <p:spPr>
          <a:xfrm>
            <a:off x="1284010" y="1534857"/>
            <a:ext cx="1100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전세사기란?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85" name="Google Shape;185;g2adb82beafa_4_6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01 / 전세사기 설명 및 현황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6" name="Google Shape;186;g2adb82beafa_4_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64663" y="3107525"/>
            <a:ext cx="6413075" cy="79342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adb82beafa_4_6"/>
          <p:cNvSpPr txBox="1"/>
          <p:nvPr/>
        </p:nvSpPr>
        <p:spPr>
          <a:xfrm>
            <a:off x="1809379" y="3204793"/>
            <a:ext cx="592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전세사기의 4가지 유형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88" name="Google Shape;188;g2adb82beafa_4_6"/>
          <p:cNvSpPr/>
          <p:nvPr/>
        </p:nvSpPr>
        <p:spPr>
          <a:xfrm>
            <a:off x="1706003" y="4450020"/>
            <a:ext cx="6130200" cy="793500"/>
          </a:xfrm>
          <a:prstGeom prst="roundRect">
            <a:avLst>
              <a:gd fmla="val 3372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anum Gothic"/>
                <a:ea typeface="Nanum Gothic"/>
                <a:cs typeface="Nanum Gothic"/>
                <a:sym typeface="Nanum Gothic"/>
              </a:rPr>
              <a:t>대리인이 이중계약을 하는 경우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g2adb82beafa_4_6"/>
          <p:cNvSpPr/>
          <p:nvPr/>
        </p:nvSpPr>
        <p:spPr>
          <a:xfrm>
            <a:off x="1706017" y="5550948"/>
            <a:ext cx="6130200" cy="793500"/>
          </a:xfrm>
          <a:prstGeom prst="roundRect">
            <a:avLst>
              <a:gd fmla="val 3372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anum Gothic"/>
                <a:ea typeface="Nanum Gothic"/>
                <a:cs typeface="Nanum Gothic"/>
                <a:sym typeface="Nanum Gothic"/>
              </a:rPr>
              <a:t>‘깡통전세’를 계약하는 경우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" name="Google Shape;190;g2adb82beafa_4_6"/>
          <p:cNvSpPr/>
          <p:nvPr/>
        </p:nvSpPr>
        <p:spPr>
          <a:xfrm>
            <a:off x="1706003" y="6651890"/>
            <a:ext cx="6130200" cy="793500"/>
          </a:xfrm>
          <a:prstGeom prst="roundRect">
            <a:avLst>
              <a:gd fmla="val 3372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anum Gothic"/>
                <a:ea typeface="Nanum Gothic"/>
                <a:cs typeface="Nanum Gothic"/>
                <a:sym typeface="Nanum Gothic"/>
              </a:rPr>
              <a:t>집 하나를 여러 세입자와 계약하는 경우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g2adb82beafa_4_6"/>
          <p:cNvSpPr/>
          <p:nvPr/>
        </p:nvSpPr>
        <p:spPr>
          <a:xfrm>
            <a:off x="1706003" y="7752846"/>
            <a:ext cx="6130200" cy="793500"/>
          </a:xfrm>
          <a:prstGeom prst="roundRect">
            <a:avLst>
              <a:gd fmla="val 3372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anum Gothic"/>
                <a:ea typeface="Nanum Gothic"/>
                <a:cs typeface="Nanum Gothic"/>
                <a:sym typeface="Nanum Gothic"/>
              </a:rPr>
              <a:t>신탁 사기의 경우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" name="Google Shape;192;g2adb82beafa_4_6"/>
          <p:cNvSpPr txBox="1"/>
          <p:nvPr/>
        </p:nvSpPr>
        <p:spPr>
          <a:xfrm>
            <a:off x="948525" y="9796250"/>
            <a:ext cx="549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 출처 = 국토교통부 보도자료</a:t>
            </a:r>
            <a:endParaRPr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3" name="Google Shape;193;g2adb82beafa_4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12778" y="4727844"/>
            <a:ext cx="832485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adb82beafa_4_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17600" y="7123370"/>
            <a:ext cx="73152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adb82beafa_4_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21538" y="3204800"/>
            <a:ext cx="64130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adb82beafa_4_6"/>
          <p:cNvSpPr txBox="1"/>
          <p:nvPr/>
        </p:nvSpPr>
        <p:spPr>
          <a:xfrm>
            <a:off x="10366254" y="3302068"/>
            <a:ext cx="592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깡통전세로 인한 무자본 갭투기의 </a:t>
            </a:r>
            <a:endParaRPr b="1" sz="2800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피해 사례가 크게 나타남!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97" name="Google Shape;197;g2adb82beafa_4_6"/>
          <p:cNvSpPr/>
          <p:nvPr/>
        </p:nvSpPr>
        <p:spPr>
          <a:xfrm>
            <a:off x="9834725" y="7445400"/>
            <a:ext cx="1893300" cy="71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1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 txBox="1"/>
          <p:nvPr/>
        </p:nvSpPr>
        <p:spPr>
          <a:xfrm>
            <a:off x="948516" y="463443"/>
            <a:ext cx="109200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1284010" y="1534857"/>
            <a:ext cx="1100580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현황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7476190" y="422284"/>
            <a:ext cx="997142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01 / 전세사기 설명 및 현황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9" name="Google Shape;20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0497" y="8298875"/>
            <a:ext cx="8827025" cy="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 txBox="1"/>
          <p:nvPr/>
        </p:nvSpPr>
        <p:spPr>
          <a:xfrm>
            <a:off x="4572300" y="8383850"/>
            <a:ext cx="914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2018년</a:t>
            </a:r>
            <a:r>
              <a:rPr b="1"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을 기점으로 </a:t>
            </a:r>
            <a:r>
              <a:rPr b="1" lang="en-US" sz="2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피해 건수와 금액이 점점 커짐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1" name="Google Shape;211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2368" y="2497181"/>
            <a:ext cx="13283290" cy="559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2adb82beafa_9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adb82beafa_9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adb82beafa_9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adb82beafa_9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adb82beafa_9_15"/>
          <p:cNvSpPr txBox="1"/>
          <p:nvPr/>
        </p:nvSpPr>
        <p:spPr>
          <a:xfrm>
            <a:off x="948516" y="463443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" name="Google Shape;221;g2adb82beafa_9_15"/>
          <p:cNvSpPr txBox="1"/>
          <p:nvPr/>
        </p:nvSpPr>
        <p:spPr>
          <a:xfrm>
            <a:off x="1284010" y="1534857"/>
            <a:ext cx="1100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현황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22" name="Google Shape;222;g2adb82beafa_9_15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01 / 전세사기 설명 및 현황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3" name="Google Shape;223;g2adb82beafa_9_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73649" y="7762875"/>
            <a:ext cx="6467925" cy="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adb82beafa_9_15"/>
          <p:cNvSpPr txBox="1"/>
          <p:nvPr/>
        </p:nvSpPr>
        <p:spPr>
          <a:xfrm>
            <a:off x="6674712" y="7847850"/>
            <a:ext cx="506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전세보증상품 발급 건수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225" name="Google Shape;225;g2adb82beafa_9_15"/>
          <p:cNvPicPr preferRelativeResize="0"/>
          <p:nvPr/>
        </p:nvPicPr>
        <p:blipFill rotWithShape="1">
          <a:blip r:embed="rId8">
            <a:alphaModFix/>
          </a:blip>
          <a:srcRect b="0" l="0" r="49254" t="0"/>
          <a:stretch/>
        </p:blipFill>
        <p:spPr>
          <a:xfrm>
            <a:off x="481872" y="2549150"/>
            <a:ext cx="8958397" cy="513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adb82beafa_9_15"/>
          <p:cNvSpPr txBox="1"/>
          <p:nvPr/>
        </p:nvSpPr>
        <p:spPr>
          <a:xfrm>
            <a:off x="2182985" y="8600700"/>
            <a:ext cx="14251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전세보증상품은 </a:t>
            </a:r>
            <a:r>
              <a:rPr lang="en-US" sz="2300" u="sng">
                <a:latin typeface="Nanum Gothic"/>
                <a:ea typeface="Nanum Gothic"/>
                <a:cs typeface="Nanum Gothic"/>
                <a:sym typeface="Nanum Gothic"/>
              </a:rPr>
              <a:t>전세보증금반환보증</a:t>
            </a: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과 </a:t>
            </a:r>
            <a:r>
              <a:rPr lang="en-US" sz="2300" u="sng">
                <a:latin typeface="Nanum Gothic"/>
                <a:ea typeface="Nanum Gothic"/>
                <a:cs typeface="Nanum Gothic"/>
                <a:sym typeface="Nanum Gothic"/>
              </a:rPr>
              <a:t>전세안심대출보증</a:t>
            </a: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(전세보증금반환보증+전세자금대출특약보증)으로 구성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SzPts val="2300"/>
              <a:buFont typeface="Nanum Gothic"/>
              <a:buChar char="●"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전세보증금반환보증: 전세보증금의 반환</a:t>
            </a: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을 책임지는 보증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SzPts val="2300"/>
              <a:buFont typeface="Nanum Gothic"/>
              <a:buChar char="●"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전세금안심대출보증: 전세보증금반환보증과 전세자금대출 원리금상환을 함께 책임지는 보증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7" name="Google Shape;227;g2adb82beafa_9_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92669" y="2272470"/>
            <a:ext cx="8542931" cy="5047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2adb82beafa_9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9468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adb82beafa_9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9468" cy="400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adb82beafa_9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516" y="915811"/>
            <a:ext cx="16518150" cy="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adb82beafa_9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516" y="9796262"/>
            <a:ext cx="16499104" cy="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adb82beafa_9_31"/>
          <p:cNvSpPr txBox="1"/>
          <p:nvPr/>
        </p:nvSpPr>
        <p:spPr>
          <a:xfrm>
            <a:off x="948516" y="463443"/>
            <a:ext cx="109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전세사기 요인 분석 및 시각화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" name="Google Shape;237;g2adb82beafa_9_31"/>
          <p:cNvSpPr txBox="1"/>
          <p:nvPr/>
        </p:nvSpPr>
        <p:spPr>
          <a:xfrm>
            <a:off x="1284010" y="1534857"/>
            <a:ext cx="1100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355D7B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전세사기 현황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38" name="Google Shape;238;g2adb82beafa_9_31"/>
          <p:cNvSpPr txBox="1"/>
          <p:nvPr/>
        </p:nvSpPr>
        <p:spPr>
          <a:xfrm>
            <a:off x="7476190" y="422284"/>
            <a:ext cx="99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47A97"/>
                </a:solidFill>
                <a:latin typeface="Nanum Gothic"/>
                <a:ea typeface="Nanum Gothic"/>
                <a:cs typeface="Nanum Gothic"/>
                <a:sym typeface="Nanum Gothic"/>
              </a:rPr>
              <a:t>01 / 전세사기 설명 및 현황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" name="Google Shape;239;g2adb82beafa_9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73649" y="7762875"/>
            <a:ext cx="6467925" cy="6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adb82beafa_9_31"/>
          <p:cNvSpPr txBox="1"/>
          <p:nvPr/>
        </p:nvSpPr>
        <p:spPr>
          <a:xfrm>
            <a:off x="6674712" y="7847850"/>
            <a:ext cx="506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전세보증상품 발급 건수</a:t>
            </a:r>
            <a:endParaRPr b="1" sz="1800"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241" name="Google Shape;241;g2adb82beafa_9_31"/>
          <p:cNvSpPr txBox="1"/>
          <p:nvPr/>
        </p:nvSpPr>
        <p:spPr>
          <a:xfrm>
            <a:off x="2018260" y="8683450"/>
            <a:ext cx="1425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주택유형별 전세보증상품 발급 건수는 </a:t>
            </a:r>
            <a:r>
              <a:rPr lang="en-US" sz="2300">
                <a:latin typeface="NanumGothicExtraBold"/>
                <a:ea typeface="NanumGothicExtraBold"/>
                <a:cs typeface="NanumGothicExtraBold"/>
                <a:sym typeface="NanumGothicExtraBold"/>
              </a:rPr>
              <a:t>아파트가 가장 높게 나타남</a:t>
            </a:r>
            <a:endParaRPr sz="23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수도권과 비수도권 간 주택유형별 보증가입 건수에는 상당한 차이가 관찰됨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2" name="Google Shape;242;g2adb82beafa_9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868" y="2549157"/>
            <a:ext cx="8553628" cy="506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adb82beafa_9_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87896" y="2549157"/>
            <a:ext cx="8529258" cy="506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2024-01-10T15:40:18Z</dcterms:created>
  <dc:creator>officegen</dc:creator>
</cp:coreProperties>
</file>